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3" r:id="rId2"/>
    <p:sldId id="397" r:id="rId3"/>
    <p:sldId id="337" r:id="rId4"/>
    <p:sldId id="347" r:id="rId5"/>
    <p:sldId id="368" r:id="rId6"/>
    <p:sldId id="369" r:id="rId7"/>
    <p:sldId id="370" r:id="rId8"/>
    <p:sldId id="374" r:id="rId9"/>
    <p:sldId id="373" r:id="rId10"/>
    <p:sldId id="375" r:id="rId11"/>
    <p:sldId id="376" r:id="rId12"/>
    <p:sldId id="377" r:id="rId13"/>
    <p:sldId id="372" r:id="rId14"/>
    <p:sldId id="378" r:id="rId15"/>
    <p:sldId id="379" r:id="rId16"/>
    <p:sldId id="380" r:id="rId17"/>
    <p:sldId id="381" r:id="rId18"/>
    <p:sldId id="394" r:id="rId19"/>
    <p:sldId id="395" r:id="rId20"/>
    <p:sldId id="396" r:id="rId21"/>
    <p:sldId id="341" r:id="rId22"/>
    <p:sldId id="327" r:id="rId23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A0C0E7-62A0-43E4-957F-F10E39F4EABE}">
          <p14:sldIdLst>
            <p14:sldId id="393"/>
            <p14:sldId id="397"/>
            <p14:sldId id="337"/>
            <p14:sldId id="347"/>
            <p14:sldId id="368"/>
            <p14:sldId id="369"/>
            <p14:sldId id="370"/>
            <p14:sldId id="374"/>
            <p14:sldId id="373"/>
            <p14:sldId id="375"/>
            <p14:sldId id="376"/>
            <p14:sldId id="377"/>
            <p14:sldId id="372"/>
            <p14:sldId id="378"/>
            <p14:sldId id="379"/>
            <p14:sldId id="380"/>
            <p14:sldId id="381"/>
            <p14:sldId id="394"/>
            <p14:sldId id="395"/>
            <p14:sldId id="396"/>
            <p14:sldId id="341"/>
            <p14:sldId id="327"/>
          </p14:sldIdLst>
        </p14:section>
        <p14:section name="End" id="{961B0DFF-1942-4CC7-B61A-C1B132EDD4D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g Murray" initials="GM" lastIdx="4" clrIdx="0">
    <p:extLst/>
  </p:cmAuthor>
  <p:cmAuthor id="2" name="Gavin Moshoeshoe" initials="GM" lastIdx="3" clrIdx="1"/>
  <p:cmAuthor id="3" name="Tasneem Chan Goolam" initials="TCG" lastIdx="16" clrIdx="2">
    <p:extLst>
      <p:ext uri="{19B8F6BF-5375-455C-9EA6-DF929625EA0E}">
        <p15:presenceInfo xmlns:p15="http://schemas.microsoft.com/office/powerpoint/2012/main" userId="S-1-5-21-287051953-1748666200-143490595-1987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B7D8BC"/>
    <a:srgbClr val="006227"/>
    <a:srgbClr val="FFFFFF"/>
    <a:srgbClr val="999999"/>
    <a:srgbClr val="969696"/>
    <a:srgbClr val="D0FCF0"/>
    <a:srgbClr val="DCF5D2"/>
    <a:srgbClr val="C7E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23460-1C1F-4F01-B378-4B250913259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C4A2355-5C07-4324-85FD-4E31BD8BF9BF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/>
            <a:t>Financial Recoveries </a:t>
          </a:r>
          <a:endParaRPr lang="en-ZA" sz="1600" dirty="0"/>
        </a:p>
      </dgm:t>
    </dgm:pt>
    <dgm:pt modelId="{45BDC410-3CD2-4FCB-8ABF-AF95924D5820}" type="parTrans" cxnId="{0724CF89-60D4-4EA7-8317-742AC7213653}">
      <dgm:prSet/>
      <dgm:spPr/>
      <dgm:t>
        <a:bodyPr/>
        <a:lstStyle/>
        <a:p>
          <a:endParaRPr lang="en-ZA"/>
        </a:p>
      </dgm:t>
    </dgm:pt>
    <dgm:pt modelId="{64F5433C-A140-408D-AD43-A638337F8BA2}" type="sibTrans" cxnId="{0724CF89-60D4-4EA7-8317-742AC7213653}">
      <dgm:prSet/>
      <dgm:spPr/>
      <dgm:t>
        <a:bodyPr/>
        <a:lstStyle/>
        <a:p>
          <a:endParaRPr lang="en-ZA"/>
        </a:p>
      </dgm:t>
    </dgm:pt>
    <dgm:pt modelId="{27F0AE8A-6AB9-4684-9345-F971F72021EC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/>
            <a:t>Personal Injury Law</a:t>
          </a:r>
          <a:endParaRPr lang="en-ZA" sz="1600" dirty="0"/>
        </a:p>
      </dgm:t>
    </dgm:pt>
    <dgm:pt modelId="{3D37AA80-ACEF-4806-89FC-650482140887}" type="sibTrans" cxnId="{A56762EA-45DF-442E-BCD3-451451A17367}">
      <dgm:prSet/>
      <dgm:spPr/>
      <dgm:t>
        <a:bodyPr/>
        <a:lstStyle/>
        <a:p>
          <a:endParaRPr lang="en-ZA"/>
        </a:p>
      </dgm:t>
    </dgm:pt>
    <dgm:pt modelId="{EE674218-A8EB-4D2F-A815-1BD0A795B551}" type="parTrans" cxnId="{A56762EA-45DF-442E-BCD3-451451A17367}">
      <dgm:prSet/>
      <dgm:spPr/>
      <dgm:t>
        <a:bodyPr/>
        <a:lstStyle/>
        <a:p>
          <a:endParaRPr lang="en-ZA"/>
        </a:p>
      </dgm:t>
    </dgm:pt>
    <dgm:pt modelId="{6E39950B-03E6-4403-958F-C2593DB81546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Employment Law</a:t>
          </a:r>
          <a:endParaRPr lang="en-ZA" sz="1600" dirty="0">
            <a:solidFill>
              <a:schemeClr val="bg1"/>
            </a:solidFill>
          </a:endParaRPr>
        </a:p>
      </dgm:t>
    </dgm:pt>
    <dgm:pt modelId="{D2F0842D-63F6-4955-8C1D-4A9B5BFA71CE}" type="parTrans" cxnId="{E64ADDD4-921E-4636-91AD-1BAD405EBDD8}">
      <dgm:prSet/>
      <dgm:spPr/>
      <dgm:t>
        <a:bodyPr/>
        <a:lstStyle/>
        <a:p>
          <a:endParaRPr lang="en-ZA"/>
        </a:p>
      </dgm:t>
    </dgm:pt>
    <dgm:pt modelId="{373DA8D9-DD09-491A-BB21-6A2CAC814D34}" type="sibTrans" cxnId="{E64ADDD4-921E-4636-91AD-1BAD405EBDD8}">
      <dgm:prSet/>
      <dgm:spPr/>
      <dgm:t>
        <a:bodyPr/>
        <a:lstStyle/>
        <a:p>
          <a:endParaRPr lang="en-ZA"/>
        </a:p>
      </dgm:t>
    </dgm:pt>
    <dgm:pt modelId="{FFBDE6F8-68A4-4877-A183-438C517991E2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Property Law</a:t>
          </a:r>
          <a:endParaRPr lang="en-ZA" sz="1600" dirty="0">
            <a:solidFill>
              <a:schemeClr val="bg1"/>
            </a:solidFill>
          </a:endParaRPr>
        </a:p>
      </dgm:t>
    </dgm:pt>
    <dgm:pt modelId="{D98B0565-E15B-4A85-8404-6BA45BC7691E}" type="parTrans" cxnId="{5EFA0502-BF2F-4BEA-AE5C-F4EC31DEDB45}">
      <dgm:prSet/>
      <dgm:spPr/>
      <dgm:t>
        <a:bodyPr/>
        <a:lstStyle/>
        <a:p>
          <a:endParaRPr lang="en-ZA"/>
        </a:p>
      </dgm:t>
    </dgm:pt>
    <dgm:pt modelId="{CD340F74-641F-4EB1-AACF-03495898CF46}" type="sibTrans" cxnId="{5EFA0502-BF2F-4BEA-AE5C-F4EC31DEDB45}">
      <dgm:prSet/>
      <dgm:spPr/>
      <dgm:t>
        <a:bodyPr/>
        <a:lstStyle/>
        <a:p>
          <a:endParaRPr lang="en-ZA"/>
        </a:p>
      </dgm:t>
    </dgm:pt>
    <dgm:pt modelId="{B9138C37-EF06-4A8E-B84D-ED9E71D722B5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/>
            <a:t>Professional Indemnity Law</a:t>
          </a:r>
          <a:endParaRPr lang="en-ZA" sz="1600" dirty="0"/>
        </a:p>
      </dgm:t>
    </dgm:pt>
    <dgm:pt modelId="{0957398F-A3EA-4804-836F-19B63CE16112}" type="parTrans" cxnId="{90AB46B5-1B6F-4041-9E02-DB6C7E9B10F8}">
      <dgm:prSet/>
      <dgm:spPr/>
      <dgm:t>
        <a:bodyPr/>
        <a:lstStyle/>
        <a:p>
          <a:endParaRPr lang="en-ZA"/>
        </a:p>
      </dgm:t>
    </dgm:pt>
    <dgm:pt modelId="{8A204B87-5D11-408A-9166-6278B403D30B}" type="sibTrans" cxnId="{90AB46B5-1B6F-4041-9E02-DB6C7E9B10F8}">
      <dgm:prSet/>
      <dgm:spPr/>
      <dgm:t>
        <a:bodyPr/>
        <a:lstStyle/>
        <a:p>
          <a:endParaRPr lang="en-ZA"/>
        </a:p>
      </dgm:t>
    </dgm:pt>
    <dgm:pt modelId="{D80039B0-7D63-4EA7-84DC-C1F69C5F113E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/>
            <a:t>Deceased Estates, Wills &amp; Trusts</a:t>
          </a:r>
          <a:endParaRPr lang="en-ZA" sz="1600" dirty="0"/>
        </a:p>
      </dgm:t>
    </dgm:pt>
    <dgm:pt modelId="{7F7E3CE0-97E9-446D-86A1-FB3343D2F2FC}" type="parTrans" cxnId="{01B47CB6-6C34-41BF-B496-660B996B407C}">
      <dgm:prSet/>
      <dgm:spPr/>
      <dgm:t>
        <a:bodyPr/>
        <a:lstStyle/>
        <a:p>
          <a:endParaRPr lang="en-ZA"/>
        </a:p>
      </dgm:t>
    </dgm:pt>
    <dgm:pt modelId="{09A9B5DE-D263-408E-A03F-BC1E33AFDEFE}" type="sibTrans" cxnId="{01B47CB6-6C34-41BF-B496-660B996B407C}">
      <dgm:prSet/>
      <dgm:spPr/>
      <dgm:t>
        <a:bodyPr/>
        <a:lstStyle/>
        <a:p>
          <a:endParaRPr lang="en-ZA"/>
        </a:p>
      </dgm:t>
    </dgm:pt>
    <dgm:pt modelId="{CA86CF83-E055-49B1-B632-FE6B8A0F4C93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/>
            <a:t>Environmental &amp; Mining Law</a:t>
          </a:r>
          <a:endParaRPr lang="en-ZA" sz="1600" dirty="0"/>
        </a:p>
      </dgm:t>
    </dgm:pt>
    <dgm:pt modelId="{54F9DCC7-C11C-4480-A9C0-46A0E8674121}" type="parTrans" cxnId="{EAF8C93F-BA9D-425C-96FD-309A440A037F}">
      <dgm:prSet/>
      <dgm:spPr/>
      <dgm:t>
        <a:bodyPr/>
        <a:lstStyle/>
        <a:p>
          <a:endParaRPr lang="en-ZA"/>
        </a:p>
      </dgm:t>
    </dgm:pt>
    <dgm:pt modelId="{EA75AE73-F8FC-4A11-AFE9-7A90737F0148}" type="sibTrans" cxnId="{EAF8C93F-BA9D-425C-96FD-309A440A037F}">
      <dgm:prSet/>
      <dgm:spPr/>
      <dgm:t>
        <a:bodyPr/>
        <a:lstStyle/>
        <a:p>
          <a:endParaRPr lang="en-ZA"/>
        </a:p>
      </dgm:t>
    </dgm:pt>
    <dgm:pt modelId="{781AAEEE-A93B-4A6F-8576-687A3F69A272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/>
            <a:t>Corporate &amp; Commercial Law</a:t>
          </a:r>
          <a:endParaRPr lang="en-ZA" sz="1600" dirty="0"/>
        </a:p>
      </dgm:t>
    </dgm:pt>
    <dgm:pt modelId="{16D545FA-C824-4329-BE0E-8F7BFD97ECBE}" type="parTrans" cxnId="{5C02AAEA-B576-4CB7-B083-A7FB5991FC28}">
      <dgm:prSet/>
      <dgm:spPr/>
      <dgm:t>
        <a:bodyPr/>
        <a:lstStyle/>
        <a:p>
          <a:endParaRPr lang="en-ZA"/>
        </a:p>
      </dgm:t>
    </dgm:pt>
    <dgm:pt modelId="{2E628033-3F6D-48B7-8B50-3B93E9056988}" type="sibTrans" cxnId="{5C02AAEA-B576-4CB7-B083-A7FB5991FC28}">
      <dgm:prSet/>
      <dgm:spPr/>
      <dgm:t>
        <a:bodyPr/>
        <a:lstStyle/>
        <a:p>
          <a:endParaRPr lang="en-ZA"/>
        </a:p>
      </dgm:t>
    </dgm:pt>
    <dgm:pt modelId="{6F82A402-C1E5-488E-B4A5-27C5C2C5F9FB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/>
            <a:t>Intellectual Property Law</a:t>
          </a:r>
          <a:endParaRPr lang="en-ZA" sz="1600" dirty="0"/>
        </a:p>
      </dgm:t>
    </dgm:pt>
    <dgm:pt modelId="{3E4A2D7F-6BDB-4FE9-A5BF-EEB93C11F13C}" type="parTrans" cxnId="{8CB1D738-87F6-4BEB-A3FC-4ED4E09A3EAC}">
      <dgm:prSet/>
      <dgm:spPr/>
      <dgm:t>
        <a:bodyPr/>
        <a:lstStyle/>
        <a:p>
          <a:endParaRPr lang="en-ZA"/>
        </a:p>
      </dgm:t>
    </dgm:pt>
    <dgm:pt modelId="{D38BC32D-F824-4B57-8720-CF5554170790}" type="sibTrans" cxnId="{8CB1D738-87F6-4BEB-A3FC-4ED4E09A3EAC}">
      <dgm:prSet/>
      <dgm:spPr/>
      <dgm:t>
        <a:bodyPr/>
        <a:lstStyle/>
        <a:p>
          <a:endParaRPr lang="en-ZA"/>
        </a:p>
      </dgm:t>
    </dgm:pt>
    <dgm:pt modelId="{1A2BE7A0-EDDD-4458-8229-FC17FADF9421}" type="pres">
      <dgm:prSet presAssocID="{D4B23460-1C1F-4F01-B378-4B250913259F}" presName="linear" presStyleCnt="0">
        <dgm:presLayoutVars>
          <dgm:dir/>
          <dgm:animLvl val="lvl"/>
          <dgm:resizeHandles val="exact"/>
        </dgm:presLayoutVars>
      </dgm:prSet>
      <dgm:spPr/>
    </dgm:pt>
    <dgm:pt modelId="{341383ED-FA25-4B96-82A1-E04DAE5B8664}" type="pres">
      <dgm:prSet presAssocID="{FFBDE6F8-68A4-4877-A183-438C517991E2}" presName="parentLin" presStyleCnt="0"/>
      <dgm:spPr/>
    </dgm:pt>
    <dgm:pt modelId="{9C08C7D7-0A7A-4935-80C4-26F01BAD6036}" type="pres">
      <dgm:prSet presAssocID="{FFBDE6F8-68A4-4877-A183-438C517991E2}" presName="parentLeftMargin" presStyleLbl="node1" presStyleIdx="0" presStyleCnt="9"/>
      <dgm:spPr/>
    </dgm:pt>
    <dgm:pt modelId="{97BD54E4-7301-45BB-AD0D-7B0EBB4522EE}" type="pres">
      <dgm:prSet presAssocID="{FFBDE6F8-68A4-4877-A183-438C517991E2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ED10043E-AC3F-4425-A9BF-C3DB975FCBE9}" type="pres">
      <dgm:prSet presAssocID="{FFBDE6F8-68A4-4877-A183-438C517991E2}" presName="negativeSpace" presStyleCnt="0"/>
      <dgm:spPr/>
    </dgm:pt>
    <dgm:pt modelId="{72E32CB8-35A5-4563-BC6B-D4807F385244}" type="pres">
      <dgm:prSet presAssocID="{FFBDE6F8-68A4-4877-A183-438C517991E2}" presName="childText" presStyleLbl="conFgAcc1" presStyleIdx="0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E7915900-6CBF-4DA4-93AB-7E16A38A1905}" type="pres">
      <dgm:prSet presAssocID="{CD340F74-641F-4EB1-AACF-03495898CF46}" presName="spaceBetweenRectangles" presStyleCnt="0"/>
      <dgm:spPr/>
    </dgm:pt>
    <dgm:pt modelId="{22B4A58E-45D6-4B90-B200-FEDFDBBE6DF1}" type="pres">
      <dgm:prSet presAssocID="{6E39950B-03E6-4403-958F-C2593DB81546}" presName="parentLin" presStyleCnt="0"/>
      <dgm:spPr/>
    </dgm:pt>
    <dgm:pt modelId="{E464B983-99B1-4835-9F35-62C97F3D5D54}" type="pres">
      <dgm:prSet presAssocID="{6E39950B-03E6-4403-958F-C2593DB81546}" presName="parentLeftMargin" presStyleLbl="node1" presStyleIdx="0" presStyleCnt="9"/>
      <dgm:spPr/>
    </dgm:pt>
    <dgm:pt modelId="{734E50EB-BDBD-42BC-AAC7-B8D2894F2D42}" type="pres">
      <dgm:prSet presAssocID="{6E39950B-03E6-4403-958F-C2593DB81546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0D251BEE-6687-4491-A93A-DE3DBEA2B6EE}" type="pres">
      <dgm:prSet presAssocID="{6E39950B-03E6-4403-958F-C2593DB81546}" presName="negativeSpace" presStyleCnt="0"/>
      <dgm:spPr/>
    </dgm:pt>
    <dgm:pt modelId="{93357E20-FB3E-4F50-84AF-66A708F1603C}" type="pres">
      <dgm:prSet presAssocID="{6E39950B-03E6-4403-958F-C2593DB81546}" presName="childText" presStyleLbl="conFgAcc1" presStyleIdx="1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ED2BC344-6462-4565-AAF0-E255F7C4D925}" type="pres">
      <dgm:prSet presAssocID="{373DA8D9-DD09-491A-BB21-6A2CAC814D34}" presName="spaceBetweenRectangles" presStyleCnt="0"/>
      <dgm:spPr/>
    </dgm:pt>
    <dgm:pt modelId="{47A232DF-7FB1-4C0E-8799-6667DD99E6CE}" type="pres">
      <dgm:prSet presAssocID="{27F0AE8A-6AB9-4684-9345-F971F72021EC}" presName="parentLin" presStyleCnt="0"/>
      <dgm:spPr/>
    </dgm:pt>
    <dgm:pt modelId="{5C087C58-1A39-464B-883D-B54C3AE3F40F}" type="pres">
      <dgm:prSet presAssocID="{27F0AE8A-6AB9-4684-9345-F971F72021EC}" presName="parentLeftMargin" presStyleLbl="node1" presStyleIdx="1" presStyleCnt="9"/>
      <dgm:spPr/>
    </dgm:pt>
    <dgm:pt modelId="{710B830A-D0EA-43F1-8853-FF547C9D28B5}" type="pres">
      <dgm:prSet presAssocID="{27F0AE8A-6AB9-4684-9345-F971F72021EC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60BBE4DE-F254-4685-95B2-5E7E5A68AC1A}" type="pres">
      <dgm:prSet presAssocID="{27F0AE8A-6AB9-4684-9345-F971F72021EC}" presName="negativeSpace" presStyleCnt="0"/>
      <dgm:spPr/>
    </dgm:pt>
    <dgm:pt modelId="{1B3216E4-1593-4174-B8A3-22A88011602D}" type="pres">
      <dgm:prSet presAssocID="{27F0AE8A-6AB9-4684-9345-F971F72021EC}" presName="childText" presStyleLbl="conFgAcc1" presStyleIdx="2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5BB500DC-D6AF-4E3A-886B-3BF4C5A3EBD0}" type="pres">
      <dgm:prSet presAssocID="{3D37AA80-ACEF-4806-89FC-650482140887}" presName="spaceBetweenRectangles" presStyleCnt="0"/>
      <dgm:spPr/>
    </dgm:pt>
    <dgm:pt modelId="{E9EE30CA-75C6-4AB1-B15D-97FAA8FBE9CF}" type="pres">
      <dgm:prSet presAssocID="{0C4A2355-5C07-4324-85FD-4E31BD8BF9BF}" presName="parentLin" presStyleCnt="0"/>
      <dgm:spPr/>
    </dgm:pt>
    <dgm:pt modelId="{306B25C6-9962-4C59-9C57-B166BC60B15E}" type="pres">
      <dgm:prSet presAssocID="{0C4A2355-5C07-4324-85FD-4E31BD8BF9BF}" presName="parentLeftMargin" presStyleLbl="node1" presStyleIdx="2" presStyleCnt="9"/>
      <dgm:spPr/>
    </dgm:pt>
    <dgm:pt modelId="{7F2925D1-095E-4429-9919-93299B6ED7E7}" type="pres">
      <dgm:prSet presAssocID="{0C4A2355-5C07-4324-85FD-4E31BD8BF9BF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1D5B6882-5DA0-4A7F-9691-E7663E8EB050}" type="pres">
      <dgm:prSet presAssocID="{0C4A2355-5C07-4324-85FD-4E31BD8BF9BF}" presName="negativeSpace" presStyleCnt="0"/>
      <dgm:spPr/>
    </dgm:pt>
    <dgm:pt modelId="{C56DD202-ACD0-4262-A1EE-7665EA70147F}" type="pres">
      <dgm:prSet presAssocID="{0C4A2355-5C07-4324-85FD-4E31BD8BF9BF}" presName="childText" presStyleLbl="conFgAcc1" presStyleIdx="3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93C17BF4-2BCC-40CD-8C68-B7AEFDA4B736}" type="pres">
      <dgm:prSet presAssocID="{64F5433C-A140-408D-AD43-A638337F8BA2}" presName="spaceBetweenRectangles" presStyleCnt="0"/>
      <dgm:spPr/>
    </dgm:pt>
    <dgm:pt modelId="{0848BE98-6C45-422D-ACE4-AB82B9084712}" type="pres">
      <dgm:prSet presAssocID="{B9138C37-EF06-4A8E-B84D-ED9E71D722B5}" presName="parentLin" presStyleCnt="0"/>
      <dgm:spPr/>
    </dgm:pt>
    <dgm:pt modelId="{59A338A3-BEB6-4665-92A1-DF1475FE8832}" type="pres">
      <dgm:prSet presAssocID="{B9138C37-EF06-4A8E-B84D-ED9E71D722B5}" presName="parentLeftMargin" presStyleLbl="node1" presStyleIdx="3" presStyleCnt="9"/>
      <dgm:spPr/>
    </dgm:pt>
    <dgm:pt modelId="{4CDE0891-7599-4BD2-ACCF-94064A1FCF83}" type="pres">
      <dgm:prSet presAssocID="{B9138C37-EF06-4A8E-B84D-ED9E71D722B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794B447A-7581-4D1F-A6CF-45F0380207D5}" type="pres">
      <dgm:prSet presAssocID="{B9138C37-EF06-4A8E-B84D-ED9E71D722B5}" presName="negativeSpace" presStyleCnt="0"/>
      <dgm:spPr/>
    </dgm:pt>
    <dgm:pt modelId="{ADC44604-AB82-4C41-9C75-6BD79C3D74CC}" type="pres">
      <dgm:prSet presAssocID="{B9138C37-EF06-4A8E-B84D-ED9E71D722B5}" presName="childText" presStyleLbl="conFgAcc1" presStyleIdx="4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97976CC7-88F6-471E-A38A-5CBEC2E04AC1}" type="pres">
      <dgm:prSet presAssocID="{8A204B87-5D11-408A-9166-6278B403D30B}" presName="spaceBetweenRectangles" presStyleCnt="0"/>
      <dgm:spPr/>
    </dgm:pt>
    <dgm:pt modelId="{D38E4B1E-B41E-4D74-BB5A-7FA9B3DD49C0}" type="pres">
      <dgm:prSet presAssocID="{D80039B0-7D63-4EA7-84DC-C1F69C5F113E}" presName="parentLin" presStyleCnt="0"/>
      <dgm:spPr/>
    </dgm:pt>
    <dgm:pt modelId="{7C25B1B5-5E16-4011-903A-3A7F758F3D19}" type="pres">
      <dgm:prSet presAssocID="{D80039B0-7D63-4EA7-84DC-C1F69C5F113E}" presName="parentLeftMargin" presStyleLbl="node1" presStyleIdx="4" presStyleCnt="9"/>
      <dgm:spPr/>
    </dgm:pt>
    <dgm:pt modelId="{1980A041-7944-44ED-89E9-16BCE789F715}" type="pres">
      <dgm:prSet presAssocID="{D80039B0-7D63-4EA7-84DC-C1F69C5F113E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672320FD-63B2-470B-A2F2-DA7C127E27C3}" type="pres">
      <dgm:prSet presAssocID="{D80039B0-7D63-4EA7-84DC-C1F69C5F113E}" presName="negativeSpace" presStyleCnt="0"/>
      <dgm:spPr/>
    </dgm:pt>
    <dgm:pt modelId="{51AE74BC-4FC4-4572-AE80-93FC3E2C1C0F}" type="pres">
      <dgm:prSet presAssocID="{D80039B0-7D63-4EA7-84DC-C1F69C5F113E}" presName="childText" presStyleLbl="conFgAcc1" presStyleIdx="5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42369B43-0F32-4357-8537-C39A6A56D89D}" type="pres">
      <dgm:prSet presAssocID="{09A9B5DE-D263-408E-A03F-BC1E33AFDEFE}" presName="spaceBetweenRectangles" presStyleCnt="0"/>
      <dgm:spPr/>
    </dgm:pt>
    <dgm:pt modelId="{29043B6F-8860-4375-89E3-2212728D1910}" type="pres">
      <dgm:prSet presAssocID="{CA86CF83-E055-49B1-B632-FE6B8A0F4C93}" presName="parentLin" presStyleCnt="0"/>
      <dgm:spPr/>
    </dgm:pt>
    <dgm:pt modelId="{DD63BD86-5629-4483-AEA5-2E8E6B01303E}" type="pres">
      <dgm:prSet presAssocID="{CA86CF83-E055-49B1-B632-FE6B8A0F4C93}" presName="parentLeftMargin" presStyleLbl="node1" presStyleIdx="5" presStyleCnt="9"/>
      <dgm:spPr/>
    </dgm:pt>
    <dgm:pt modelId="{15222F92-1B8B-45C4-8513-7CD678274894}" type="pres">
      <dgm:prSet presAssocID="{CA86CF83-E055-49B1-B632-FE6B8A0F4C93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BE11388E-7A2B-4D37-BF7A-7A5875F640A0}" type="pres">
      <dgm:prSet presAssocID="{CA86CF83-E055-49B1-B632-FE6B8A0F4C93}" presName="negativeSpace" presStyleCnt="0"/>
      <dgm:spPr/>
    </dgm:pt>
    <dgm:pt modelId="{3B1A6015-8BD5-4BF1-AC67-4669B5F173D1}" type="pres">
      <dgm:prSet presAssocID="{CA86CF83-E055-49B1-B632-FE6B8A0F4C93}" presName="childText" presStyleLbl="conFgAcc1" presStyleIdx="6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BFBE4068-079B-462D-B9E8-BAF7702EFFA5}" type="pres">
      <dgm:prSet presAssocID="{EA75AE73-F8FC-4A11-AFE9-7A90737F0148}" presName="spaceBetweenRectangles" presStyleCnt="0"/>
      <dgm:spPr/>
    </dgm:pt>
    <dgm:pt modelId="{A4931BFA-BD14-4B64-913D-60FC85811185}" type="pres">
      <dgm:prSet presAssocID="{781AAEEE-A93B-4A6F-8576-687A3F69A272}" presName="parentLin" presStyleCnt="0"/>
      <dgm:spPr/>
    </dgm:pt>
    <dgm:pt modelId="{986EAA67-DFA7-4D8C-BC6C-0565102A03EC}" type="pres">
      <dgm:prSet presAssocID="{781AAEEE-A93B-4A6F-8576-687A3F69A272}" presName="parentLeftMargin" presStyleLbl="node1" presStyleIdx="6" presStyleCnt="9"/>
      <dgm:spPr/>
    </dgm:pt>
    <dgm:pt modelId="{41C8CBBD-D033-49C5-B942-6253876CC29C}" type="pres">
      <dgm:prSet presAssocID="{781AAEEE-A93B-4A6F-8576-687A3F69A27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255FD3BA-1DA5-4653-B8DE-F59E6B3C4372}" type="pres">
      <dgm:prSet presAssocID="{781AAEEE-A93B-4A6F-8576-687A3F69A272}" presName="negativeSpace" presStyleCnt="0"/>
      <dgm:spPr/>
    </dgm:pt>
    <dgm:pt modelId="{712AF5CC-0EE3-4A99-9ACC-C6E102281F68}" type="pres">
      <dgm:prSet presAssocID="{781AAEEE-A93B-4A6F-8576-687A3F69A272}" presName="childText" presStyleLbl="conFgAcc1" presStyleIdx="7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C709241F-BD86-4CF3-A83A-54967A20B848}" type="pres">
      <dgm:prSet presAssocID="{2E628033-3F6D-48B7-8B50-3B93E9056988}" presName="spaceBetweenRectangles" presStyleCnt="0"/>
      <dgm:spPr/>
    </dgm:pt>
    <dgm:pt modelId="{72489276-79E8-4A01-AEEF-A7CEA13A59B1}" type="pres">
      <dgm:prSet presAssocID="{6F82A402-C1E5-488E-B4A5-27C5C2C5F9FB}" presName="parentLin" presStyleCnt="0"/>
      <dgm:spPr/>
    </dgm:pt>
    <dgm:pt modelId="{85A0CCFC-BDFD-4018-9ECE-0BA55FB0B804}" type="pres">
      <dgm:prSet presAssocID="{6F82A402-C1E5-488E-B4A5-27C5C2C5F9FB}" presName="parentLeftMargin" presStyleLbl="node1" presStyleIdx="7" presStyleCnt="9"/>
      <dgm:spPr/>
    </dgm:pt>
    <dgm:pt modelId="{1919D747-2E79-4B78-95F0-A54D75318B20}" type="pres">
      <dgm:prSet presAssocID="{6F82A402-C1E5-488E-B4A5-27C5C2C5F9FB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F2CC7AA5-7899-4137-9C76-A08564B736F6}" type="pres">
      <dgm:prSet presAssocID="{6F82A402-C1E5-488E-B4A5-27C5C2C5F9FB}" presName="negativeSpace" presStyleCnt="0"/>
      <dgm:spPr/>
    </dgm:pt>
    <dgm:pt modelId="{0331F7DA-E9AB-4407-BDC3-F26075E523DD}" type="pres">
      <dgm:prSet presAssocID="{6F82A402-C1E5-488E-B4A5-27C5C2C5F9FB}" presName="childText" presStyleLbl="conFgAcc1" presStyleIdx="8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</dgm:ptLst>
  <dgm:cxnLst>
    <dgm:cxn modelId="{5EFA0502-BF2F-4BEA-AE5C-F4EC31DEDB45}" srcId="{D4B23460-1C1F-4F01-B378-4B250913259F}" destId="{FFBDE6F8-68A4-4877-A183-438C517991E2}" srcOrd="0" destOrd="0" parTransId="{D98B0565-E15B-4A85-8404-6BA45BC7691E}" sibTransId="{CD340F74-641F-4EB1-AACF-03495898CF46}"/>
    <dgm:cxn modelId="{66CEA80B-D17D-4CCA-8FE9-3F9DCAC5CEAC}" type="presOf" srcId="{6F82A402-C1E5-488E-B4A5-27C5C2C5F9FB}" destId="{85A0CCFC-BDFD-4018-9ECE-0BA55FB0B804}" srcOrd="0" destOrd="0" presId="urn:microsoft.com/office/officeart/2005/8/layout/list1"/>
    <dgm:cxn modelId="{651EB722-12C8-48F4-ACF4-3DDC5E6AEDF4}" type="presOf" srcId="{0C4A2355-5C07-4324-85FD-4E31BD8BF9BF}" destId="{7F2925D1-095E-4429-9919-93299B6ED7E7}" srcOrd="1" destOrd="0" presId="urn:microsoft.com/office/officeart/2005/8/layout/list1"/>
    <dgm:cxn modelId="{4C77A924-0FBA-45EC-97DD-6DA2C6633A71}" type="presOf" srcId="{B9138C37-EF06-4A8E-B84D-ED9E71D722B5}" destId="{59A338A3-BEB6-4665-92A1-DF1475FE8832}" srcOrd="0" destOrd="0" presId="urn:microsoft.com/office/officeart/2005/8/layout/list1"/>
    <dgm:cxn modelId="{8CB1D738-87F6-4BEB-A3FC-4ED4E09A3EAC}" srcId="{D4B23460-1C1F-4F01-B378-4B250913259F}" destId="{6F82A402-C1E5-488E-B4A5-27C5C2C5F9FB}" srcOrd="8" destOrd="0" parTransId="{3E4A2D7F-6BDB-4FE9-A5BF-EEB93C11F13C}" sibTransId="{D38BC32D-F824-4B57-8720-CF5554170790}"/>
    <dgm:cxn modelId="{CED2E13A-F567-4F33-A632-2FEA722A1E48}" type="presOf" srcId="{27F0AE8A-6AB9-4684-9345-F971F72021EC}" destId="{5C087C58-1A39-464B-883D-B54C3AE3F40F}" srcOrd="0" destOrd="0" presId="urn:microsoft.com/office/officeart/2005/8/layout/list1"/>
    <dgm:cxn modelId="{EAF8C93F-BA9D-425C-96FD-309A440A037F}" srcId="{D4B23460-1C1F-4F01-B378-4B250913259F}" destId="{CA86CF83-E055-49B1-B632-FE6B8A0F4C93}" srcOrd="6" destOrd="0" parTransId="{54F9DCC7-C11C-4480-A9C0-46A0E8674121}" sibTransId="{EA75AE73-F8FC-4A11-AFE9-7A90737F0148}"/>
    <dgm:cxn modelId="{DD8AB562-6897-474A-9365-D3EEFB54D82E}" type="presOf" srcId="{6F82A402-C1E5-488E-B4A5-27C5C2C5F9FB}" destId="{1919D747-2E79-4B78-95F0-A54D75318B20}" srcOrd="1" destOrd="0" presId="urn:microsoft.com/office/officeart/2005/8/layout/list1"/>
    <dgm:cxn modelId="{15693144-55ED-47D3-8195-5A05CC747864}" type="presOf" srcId="{D4B23460-1C1F-4F01-B378-4B250913259F}" destId="{1A2BE7A0-EDDD-4458-8229-FC17FADF9421}" srcOrd="0" destOrd="0" presId="urn:microsoft.com/office/officeart/2005/8/layout/list1"/>
    <dgm:cxn modelId="{1EB0A96A-B3A7-469F-9E7D-6C0CABD74F76}" type="presOf" srcId="{781AAEEE-A93B-4A6F-8576-687A3F69A272}" destId="{41C8CBBD-D033-49C5-B942-6253876CC29C}" srcOrd="1" destOrd="0" presId="urn:microsoft.com/office/officeart/2005/8/layout/list1"/>
    <dgm:cxn modelId="{DCC17D4C-E066-42B4-9783-A7C29E2E6684}" type="presOf" srcId="{27F0AE8A-6AB9-4684-9345-F971F72021EC}" destId="{710B830A-D0EA-43F1-8853-FF547C9D28B5}" srcOrd="1" destOrd="0" presId="urn:microsoft.com/office/officeart/2005/8/layout/list1"/>
    <dgm:cxn modelId="{F08A3071-EE71-4D96-9081-4A7EE60CEB37}" type="presOf" srcId="{781AAEEE-A93B-4A6F-8576-687A3F69A272}" destId="{986EAA67-DFA7-4D8C-BC6C-0565102A03EC}" srcOrd="0" destOrd="0" presId="urn:microsoft.com/office/officeart/2005/8/layout/list1"/>
    <dgm:cxn modelId="{07481252-43DD-4350-A16C-022E4E743AA5}" type="presOf" srcId="{CA86CF83-E055-49B1-B632-FE6B8A0F4C93}" destId="{DD63BD86-5629-4483-AEA5-2E8E6B01303E}" srcOrd="0" destOrd="0" presId="urn:microsoft.com/office/officeart/2005/8/layout/list1"/>
    <dgm:cxn modelId="{0724CF89-60D4-4EA7-8317-742AC7213653}" srcId="{D4B23460-1C1F-4F01-B378-4B250913259F}" destId="{0C4A2355-5C07-4324-85FD-4E31BD8BF9BF}" srcOrd="3" destOrd="0" parTransId="{45BDC410-3CD2-4FCB-8ABF-AF95924D5820}" sibTransId="{64F5433C-A140-408D-AD43-A638337F8BA2}"/>
    <dgm:cxn modelId="{0F9B5398-33FF-439E-B334-DC323A07A9A2}" type="presOf" srcId="{D80039B0-7D63-4EA7-84DC-C1F69C5F113E}" destId="{1980A041-7944-44ED-89E9-16BCE789F715}" srcOrd="1" destOrd="0" presId="urn:microsoft.com/office/officeart/2005/8/layout/list1"/>
    <dgm:cxn modelId="{A2C31E9F-8D59-4E40-AD00-69C98DAC4BA1}" type="presOf" srcId="{CA86CF83-E055-49B1-B632-FE6B8A0F4C93}" destId="{15222F92-1B8B-45C4-8513-7CD678274894}" srcOrd="1" destOrd="0" presId="urn:microsoft.com/office/officeart/2005/8/layout/list1"/>
    <dgm:cxn modelId="{F807DCA4-36EF-4E92-865F-9CFEE187C7EC}" type="presOf" srcId="{FFBDE6F8-68A4-4877-A183-438C517991E2}" destId="{97BD54E4-7301-45BB-AD0D-7B0EBB4522EE}" srcOrd="1" destOrd="0" presId="urn:microsoft.com/office/officeart/2005/8/layout/list1"/>
    <dgm:cxn modelId="{8F2706AF-9D81-4E4B-BF2B-51C823542F81}" type="presOf" srcId="{6E39950B-03E6-4403-958F-C2593DB81546}" destId="{734E50EB-BDBD-42BC-AAC7-B8D2894F2D42}" srcOrd="1" destOrd="0" presId="urn:microsoft.com/office/officeart/2005/8/layout/list1"/>
    <dgm:cxn modelId="{90AB46B5-1B6F-4041-9E02-DB6C7E9B10F8}" srcId="{D4B23460-1C1F-4F01-B378-4B250913259F}" destId="{B9138C37-EF06-4A8E-B84D-ED9E71D722B5}" srcOrd="4" destOrd="0" parTransId="{0957398F-A3EA-4804-836F-19B63CE16112}" sibTransId="{8A204B87-5D11-408A-9166-6278B403D30B}"/>
    <dgm:cxn modelId="{01B47CB6-6C34-41BF-B496-660B996B407C}" srcId="{D4B23460-1C1F-4F01-B378-4B250913259F}" destId="{D80039B0-7D63-4EA7-84DC-C1F69C5F113E}" srcOrd="5" destOrd="0" parTransId="{7F7E3CE0-97E9-446D-86A1-FB3343D2F2FC}" sibTransId="{09A9B5DE-D263-408E-A03F-BC1E33AFDEFE}"/>
    <dgm:cxn modelId="{57D6C3BD-7F5B-409E-87DD-68B7316F3EEF}" type="presOf" srcId="{0C4A2355-5C07-4324-85FD-4E31BD8BF9BF}" destId="{306B25C6-9962-4C59-9C57-B166BC60B15E}" srcOrd="0" destOrd="0" presId="urn:microsoft.com/office/officeart/2005/8/layout/list1"/>
    <dgm:cxn modelId="{830BC5C5-E4A8-4E9F-ABF0-981FD34712F6}" type="presOf" srcId="{B9138C37-EF06-4A8E-B84D-ED9E71D722B5}" destId="{4CDE0891-7599-4BD2-ACCF-94064A1FCF83}" srcOrd="1" destOrd="0" presId="urn:microsoft.com/office/officeart/2005/8/layout/list1"/>
    <dgm:cxn modelId="{E64ADDD4-921E-4636-91AD-1BAD405EBDD8}" srcId="{D4B23460-1C1F-4F01-B378-4B250913259F}" destId="{6E39950B-03E6-4403-958F-C2593DB81546}" srcOrd="1" destOrd="0" parTransId="{D2F0842D-63F6-4955-8C1D-4A9B5BFA71CE}" sibTransId="{373DA8D9-DD09-491A-BB21-6A2CAC814D34}"/>
    <dgm:cxn modelId="{44DA19D8-3482-475A-8A05-99B679B5518B}" type="presOf" srcId="{FFBDE6F8-68A4-4877-A183-438C517991E2}" destId="{9C08C7D7-0A7A-4935-80C4-26F01BAD6036}" srcOrd="0" destOrd="0" presId="urn:microsoft.com/office/officeart/2005/8/layout/list1"/>
    <dgm:cxn modelId="{79A641E8-C5CB-4F8D-B39C-03C1EE8FA8BA}" type="presOf" srcId="{6E39950B-03E6-4403-958F-C2593DB81546}" destId="{E464B983-99B1-4835-9F35-62C97F3D5D54}" srcOrd="0" destOrd="0" presId="urn:microsoft.com/office/officeart/2005/8/layout/list1"/>
    <dgm:cxn modelId="{A56762EA-45DF-442E-BCD3-451451A17367}" srcId="{D4B23460-1C1F-4F01-B378-4B250913259F}" destId="{27F0AE8A-6AB9-4684-9345-F971F72021EC}" srcOrd="2" destOrd="0" parTransId="{EE674218-A8EB-4D2F-A815-1BD0A795B551}" sibTransId="{3D37AA80-ACEF-4806-89FC-650482140887}"/>
    <dgm:cxn modelId="{5C02AAEA-B576-4CB7-B083-A7FB5991FC28}" srcId="{D4B23460-1C1F-4F01-B378-4B250913259F}" destId="{781AAEEE-A93B-4A6F-8576-687A3F69A272}" srcOrd="7" destOrd="0" parTransId="{16D545FA-C824-4329-BE0E-8F7BFD97ECBE}" sibTransId="{2E628033-3F6D-48B7-8B50-3B93E9056988}"/>
    <dgm:cxn modelId="{D6D81EF3-B267-4164-B2F2-BD2EDF905D38}" type="presOf" srcId="{D80039B0-7D63-4EA7-84DC-C1F69C5F113E}" destId="{7C25B1B5-5E16-4011-903A-3A7F758F3D19}" srcOrd="0" destOrd="0" presId="urn:microsoft.com/office/officeart/2005/8/layout/list1"/>
    <dgm:cxn modelId="{6073D2A3-8483-47ED-B938-E28E66B9BCF0}" type="presParOf" srcId="{1A2BE7A0-EDDD-4458-8229-FC17FADF9421}" destId="{341383ED-FA25-4B96-82A1-E04DAE5B8664}" srcOrd="0" destOrd="0" presId="urn:microsoft.com/office/officeart/2005/8/layout/list1"/>
    <dgm:cxn modelId="{C4DAD51D-AC75-4922-A2EF-39A64BFAC706}" type="presParOf" srcId="{341383ED-FA25-4B96-82A1-E04DAE5B8664}" destId="{9C08C7D7-0A7A-4935-80C4-26F01BAD6036}" srcOrd="0" destOrd="0" presId="urn:microsoft.com/office/officeart/2005/8/layout/list1"/>
    <dgm:cxn modelId="{823BE5CB-AB1E-43A5-8819-2EB42F74409F}" type="presParOf" srcId="{341383ED-FA25-4B96-82A1-E04DAE5B8664}" destId="{97BD54E4-7301-45BB-AD0D-7B0EBB4522EE}" srcOrd="1" destOrd="0" presId="urn:microsoft.com/office/officeart/2005/8/layout/list1"/>
    <dgm:cxn modelId="{1233E7A1-6F8F-4BDE-94CD-4F708BDF10B8}" type="presParOf" srcId="{1A2BE7A0-EDDD-4458-8229-FC17FADF9421}" destId="{ED10043E-AC3F-4425-A9BF-C3DB975FCBE9}" srcOrd="1" destOrd="0" presId="urn:microsoft.com/office/officeart/2005/8/layout/list1"/>
    <dgm:cxn modelId="{0CE020B8-8B30-41C0-9AAA-14A7250D1EED}" type="presParOf" srcId="{1A2BE7A0-EDDD-4458-8229-FC17FADF9421}" destId="{72E32CB8-35A5-4563-BC6B-D4807F385244}" srcOrd="2" destOrd="0" presId="urn:microsoft.com/office/officeart/2005/8/layout/list1"/>
    <dgm:cxn modelId="{21C23D67-FF2E-4418-8E99-E6A453BD1CED}" type="presParOf" srcId="{1A2BE7A0-EDDD-4458-8229-FC17FADF9421}" destId="{E7915900-6CBF-4DA4-93AB-7E16A38A1905}" srcOrd="3" destOrd="0" presId="urn:microsoft.com/office/officeart/2005/8/layout/list1"/>
    <dgm:cxn modelId="{16BDBC4D-75C4-48C0-9E3A-7BE0B795E6A6}" type="presParOf" srcId="{1A2BE7A0-EDDD-4458-8229-FC17FADF9421}" destId="{22B4A58E-45D6-4B90-B200-FEDFDBBE6DF1}" srcOrd="4" destOrd="0" presId="urn:microsoft.com/office/officeart/2005/8/layout/list1"/>
    <dgm:cxn modelId="{D89BB9DF-99FB-4EE8-98AE-40BBBFA1C6E9}" type="presParOf" srcId="{22B4A58E-45D6-4B90-B200-FEDFDBBE6DF1}" destId="{E464B983-99B1-4835-9F35-62C97F3D5D54}" srcOrd="0" destOrd="0" presId="urn:microsoft.com/office/officeart/2005/8/layout/list1"/>
    <dgm:cxn modelId="{B482CB79-AEEE-4979-B71E-3B3B3FDCAC47}" type="presParOf" srcId="{22B4A58E-45D6-4B90-B200-FEDFDBBE6DF1}" destId="{734E50EB-BDBD-42BC-AAC7-B8D2894F2D42}" srcOrd="1" destOrd="0" presId="urn:microsoft.com/office/officeart/2005/8/layout/list1"/>
    <dgm:cxn modelId="{BA57890D-EC9D-47CC-A24E-0ECAE5B08F63}" type="presParOf" srcId="{1A2BE7A0-EDDD-4458-8229-FC17FADF9421}" destId="{0D251BEE-6687-4491-A93A-DE3DBEA2B6EE}" srcOrd="5" destOrd="0" presId="urn:microsoft.com/office/officeart/2005/8/layout/list1"/>
    <dgm:cxn modelId="{F30FEB91-EE12-4736-A3ED-EA1204AEFDD2}" type="presParOf" srcId="{1A2BE7A0-EDDD-4458-8229-FC17FADF9421}" destId="{93357E20-FB3E-4F50-84AF-66A708F1603C}" srcOrd="6" destOrd="0" presId="urn:microsoft.com/office/officeart/2005/8/layout/list1"/>
    <dgm:cxn modelId="{C47E32B1-47CA-4CB7-9FFD-FEB4FBF960D4}" type="presParOf" srcId="{1A2BE7A0-EDDD-4458-8229-FC17FADF9421}" destId="{ED2BC344-6462-4565-AAF0-E255F7C4D925}" srcOrd="7" destOrd="0" presId="urn:microsoft.com/office/officeart/2005/8/layout/list1"/>
    <dgm:cxn modelId="{FC4BBB4C-8A5A-4993-8DF9-98369219DD54}" type="presParOf" srcId="{1A2BE7A0-EDDD-4458-8229-FC17FADF9421}" destId="{47A232DF-7FB1-4C0E-8799-6667DD99E6CE}" srcOrd="8" destOrd="0" presId="urn:microsoft.com/office/officeart/2005/8/layout/list1"/>
    <dgm:cxn modelId="{EE90D9F4-53C5-4A41-A6CF-8A4FF36C2DB7}" type="presParOf" srcId="{47A232DF-7FB1-4C0E-8799-6667DD99E6CE}" destId="{5C087C58-1A39-464B-883D-B54C3AE3F40F}" srcOrd="0" destOrd="0" presId="urn:microsoft.com/office/officeart/2005/8/layout/list1"/>
    <dgm:cxn modelId="{B8F56316-6274-49A3-8090-52F64C761492}" type="presParOf" srcId="{47A232DF-7FB1-4C0E-8799-6667DD99E6CE}" destId="{710B830A-D0EA-43F1-8853-FF547C9D28B5}" srcOrd="1" destOrd="0" presId="urn:microsoft.com/office/officeart/2005/8/layout/list1"/>
    <dgm:cxn modelId="{0EBF5F36-25F6-4366-9108-1F2184705421}" type="presParOf" srcId="{1A2BE7A0-EDDD-4458-8229-FC17FADF9421}" destId="{60BBE4DE-F254-4685-95B2-5E7E5A68AC1A}" srcOrd="9" destOrd="0" presId="urn:microsoft.com/office/officeart/2005/8/layout/list1"/>
    <dgm:cxn modelId="{0C9CED85-4565-41BC-A21A-242AC016083C}" type="presParOf" srcId="{1A2BE7A0-EDDD-4458-8229-FC17FADF9421}" destId="{1B3216E4-1593-4174-B8A3-22A88011602D}" srcOrd="10" destOrd="0" presId="urn:microsoft.com/office/officeart/2005/8/layout/list1"/>
    <dgm:cxn modelId="{14A32A5B-F8E7-4DA9-A262-3004055048BE}" type="presParOf" srcId="{1A2BE7A0-EDDD-4458-8229-FC17FADF9421}" destId="{5BB500DC-D6AF-4E3A-886B-3BF4C5A3EBD0}" srcOrd="11" destOrd="0" presId="urn:microsoft.com/office/officeart/2005/8/layout/list1"/>
    <dgm:cxn modelId="{8ACF4B4F-11F8-4AD0-80B3-99BE934AA721}" type="presParOf" srcId="{1A2BE7A0-EDDD-4458-8229-FC17FADF9421}" destId="{E9EE30CA-75C6-4AB1-B15D-97FAA8FBE9CF}" srcOrd="12" destOrd="0" presId="urn:microsoft.com/office/officeart/2005/8/layout/list1"/>
    <dgm:cxn modelId="{6700389C-A215-44BF-BE2E-E1075FD2811E}" type="presParOf" srcId="{E9EE30CA-75C6-4AB1-B15D-97FAA8FBE9CF}" destId="{306B25C6-9962-4C59-9C57-B166BC60B15E}" srcOrd="0" destOrd="0" presId="urn:microsoft.com/office/officeart/2005/8/layout/list1"/>
    <dgm:cxn modelId="{41C249CB-25C6-4CF5-9377-D9B91981E31A}" type="presParOf" srcId="{E9EE30CA-75C6-4AB1-B15D-97FAA8FBE9CF}" destId="{7F2925D1-095E-4429-9919-93299B6ED7E7}" srcOrd="1" destOrd="0" presId="urn:microsoft.com/office/officeart/2005/8/layout/list1"/>
    <dgm:cxn modelId="{37EBD395-7A0F-4FC7-82CF-AA68976C839F}" type="presParOf" srcId="{1A2BE7A0-EDDD-4458-8229-FC17FADF9421}" destId="{1D5B6882-5DA0-4A7F-9691-E7663E8EB050}" srcOrd="13" destOrd="0" presId="urn:microsoft.com/office/officeart/2005/8/layout/list1"/>
    <dgm:cxn modelId="{1F44F749-D2B0-4BF6-8504-E52AFCBC3E45}" type="presParOf" srcId="{1A2BE7A0-EDDD-4458-8229-FC17FADF9421}" destId="{C56DD202-ACD0-4262-A1EE-7665EA70147F}" srcOrd="14" destOrd="0" presId="urn:microsoft.com/office/officeart/2005/8/layout/list1"/>
    <dgm:cxn modelId="{222383BE-56A2-4BAC-891C-706EFD2C60BE}" type="presParOf" srcId="{1A2BE7A0-EDDD-4458-8229-FC17FADF9421}" destId="{93C17BF4-2BCC-40CD-8C68-B7AEFDA4B736}" srcOrd="15" destOrd="0" presId="urn:microsoft.com/office/officeart/2005/8/layout/list1"/>
    <dgm:cxn modelId="{E8BB1C5C-8C20-48E5-9EFF-7F887464094C}" type="presParOf" srcId="{1A2BE7A0-EDDD-4458-8229-FC17FADF9421}" destId="{0848BE98-6C45-422D-ACE4-AB82B9084712}" srcOrd="16" destOrd="0" presId="urn:microsoft.com/office/officeart/2005/8/layout/list1"/>
    <dgm:cxn modelId="{5D8812C7-CFFA-43F2-B28C-FF0A54061810}" type="presParOf" srcId="{0848BE98-6C45-422D-ACE4-AB82B9084712}" destId="{59A338A3-BEB6-4665-92A1-DF1475FE8832}" srcOrd="0" destOrd="0" presId="urn:microsoft.com/office/officeart/2005/8/layout/list1"/>
    <dgm:cxn modelId="{6320ED2F-9576-41B8-8231-C651D2BDC6B8}" type="presParOf" srcId="{0848BE98-6C45-422D-ACE4-AB82B9084712}" destId="{4CDE0891-7599-4BD2-ACCF-94064A1FCF83}" srcOrd="1" destOrd="0" presId="urn:microsoft.com/office/officeart/2005/8/layout/list1"/>
    <dgm:cxn modelId="{D674691C-E46E-4C3B-ABAC-E8BB7E464B94}" type="presParOf" srcId="{1A2BE7A0-EDDD-4458-8229-FC17FADF9421}" destId="{794B447A-7581-4D1F-A6CF-45F0380207D5}" srcOrd="17" destOrd="0" presId="urn:microsoft.com/office/officeart/2005/8/layout/list1"/>
    <dgm:cxn modelId="{AFFDB728-3691-4DEB-9B73-2B887DDE7557}" type="presParOf" srcId="{1A2BE7A0-EDDD-4458-8229-FC17FADF9421}" destId="{ADC44604-AB82-4C41-9C75-6BD79C3D74CC}" srcOrd="18" destOrd="0" presId="urn:microsoft.com/office/officeart/2005/8/layout/list1"/>
    <dgm:cxn modelId="{5F9715F1-5A18-4985-BF35-3441A8F3EDA4}" type="presParOf" srcId="{1A2BE7A0-EDDD-4458-8229-FC17FADF9421}" destId="{97976CC7-88F6-471E-A38A-5CBEC2E04AC1}" srcOrd="19" destOrd="0" presId="urn:microsoft.com/office/officeart/2005/8/layout/list1"/>
    <dgm:cxn modelId="{B70EAA31-518B-469A-A6AD-6DB2FA7FE33B}" type="presParOf" srcId="{1A2BE7A0-EDDD-4458-8229-FC17FADF9421}" destId="{D38E4B1E-B41E-4D74-BB5A-7FA9B3DD49C0}" srcOrd="20" destOrd="0" presId="urn:microsoft.com/office/officeart/2005/8/layout/list1"/>
    <dgm:cxn modelId="{2D0F45E6-F02B-4746-A185-AB27D0DAF830}" type="presParOf" srcId="{D38E4B1E-B41E-4D74-BB5A-7FA9B3DD49C0}" destId="{7C25B1B5-5E16-4011-903A-3A7F758F3D19}" srcOrd="0" destOrd="0" presId="urn:microsoft.com/office/officeart/2005/8/layout/list1"/>
    <dgm:cxn modelId="{1608F72B-282D-4611-8D22-B987A9BDFB2F}" type="presParOf" srcId="{D38E4B1E-B41E-4D74-BB5A-7FA9B3DD49C0}" destId="{1980A041-7944-44ED-89E9-16BCE789F715}" srcOrd="1" destOrd="0" presId="urn:microsoft.com/office/officeart/2005/8/layout/list1"/>
    <dgm:cxn modelId="{5F0EF31E-868B-4649-B26E-F63BD4446458}" type="presParOf" srcId="{1A2BE7A0-EDDD-4458-8229-FC17FADF9421}" destId="{672320FD-63B2-470B-A2F2-DA7C127E27C3}" srcOrd="21" destOrd="0" presId="urn:microsoft.com/office/officeart/2005/8/layout/list1"/>
    <dgm:cxn modelId="{E07E5064-527C-457E-94E9-C1AD65B41616}" type="presParOf" srcId="{1A2BE7A0-EDDD-4458-8229-FC17FADF9421}" destId="{51AE74BC-4FC4-4572-AE80-93FC3E2C1C0F}" srcOrd="22" destOrd="0" presId="urn:microsoft.com/office/officeart/2005/8/layout/list1"/>
    <dgm:cxn modelId="{2D85A787-40E1-4CDF-AE31-6CD00FACE4DA}" type="presParOf" srcId="{1A2BE7A0-EDDD-4458-8229-FC17FADF9421}" destId="{42369B43-0F32-4357-8537-C39A6A56D89D}" srcOrd="23" destOrd="0" presId="urn:microsoft.com/office/officeart/2005/8/layout/list1"/>
    <dgm:cxn modelId="{7C9DAF32-C7B5-45A0-8414-FC70D9DB6388}" type="presParOf" srcId="{1A2BE7A0-EDDD-4458-8229-FC17FADF9421}" destId="{29043B6F-8860-4375-89E3-2212728D1910}" srcOrd="24" destOrd="0" presId="urn:microsoft.com/office/officeart/2005/8/layout/list1"/>
    <dgm:cxn modelId="{40824205-E37E-4689-8709-9C4835EBEF91}" type="presParOf" srcId="{29043B6F-8860-4375-89E3-2212728D1910}" destId="{DD63BD86-5629-4483-AEA5-2E8E6B01303E}" srcOrd="0" destOrd="0" presId="urn:microsoft.com/office/officeart/2005/8/layout/list1"/>
    <dgm:cxn modelId="{B21C3C98-F3F2-4590-82AA-D8F680EFB6BD}" type="presParOf" srcId="{29043B6F-8860-4375-89E3-2212728D1910}" destId="{15222F92-1B8B-45C4-8513-7CD678274894}" srcOrd="1" destOrd="0" presId="urn:microsoft.com/office/officeart/2005/8/layout/list1"/>
    <dgm:cxn modelId="{1F9DB024-E933-431A-AD9C-F94E486DABAB}" type="presParOf" srcId="{1A2BE7A0-EDDD-4458-8229-FC17FADF9421}" destId="{BE11388E-7A2B-4D37-BF7A-7A5875F640A0}" srcOrd="25" destOrd="0" presId="urn:microsoft.com/office/officeart/2005/8/layout/list1"/>
    <dgm:cxn modelId="{5A46F5DA-DA70-4B3D-8DDE-6A69C218FD24}" type="presParOf" srcId="{1A2BE7A0-EDDD-4458-8229-FC17FADF9421}" destId="{3B1A6015-8BD5-4BF1-AC67-4669B5F173D1}" srcOrd="26" destOrd="0" presId="urn:microsoft.com/office/officeart/2005/8/layout/list1"/>
    <dgm:cxn modelId="{B7840390-3F38-49B8-B283-F8D6231D81B9}" type="presParOf" srcId="{1A2BE7A0-EDDD-4458-8229-FC17FADF9421}" destId="{BFBE4068-079B-462D-B9E8-BAF7702EFFA5}" srcOrd="27" destOrd="0" presId="urn:microsoft.com/office/officeart/2005/8/layout/list1"/>
    <dgm:cxn modelId="{5CB5584D-07B8-4931-BCDC-522491E88BE9}" type="presParOf" srcId="{1A2BE7A0-EDDD-4458-8229-FC17FADF9421}" destId="{A4931BFA-BD14-4B64-913D-60FC85811185}" srcOrd="28" destOrd="0" presId="urn:microsoft.com/office/officeart/2005/8/layout/list1"/>
    <dgm:cxn modelId="{086924D0-9EF3-47A4-827F-5558F2AAC126}" type="presParOf" srcId="{A4931BFA-BD14-4B64-913D-60FC85811185}" destId="{986EAA67-DFA7-4D8C-BC6C-0565102A03EC}" srcOrd="0" destOrd="0" presId="urn:microsoft.com/office/officeart/2005/8/layout/list1"/>
    <dgm:cxn modelId="{76AD76C3-0510-4C70-B699-9A54D78E8CC4}" type="presParOf" srcId="{A4931BFA-BD14-4B64-913D-60FC85811185}" destId="{41C8CBBD-D033-49C5-B942-6253876CC29C}" srcOrd="1" destOrd="0" presId="urn:microsoft.com/office/officeart/2005/8/layout/list1"/>
    <dgm:cxn modelId="{0B23322B-ADCD-46AE-A636-19DF456C8624}" type="presParOf" srcId="{1A2BE7A0-EDDD-4458-8229-FC17FADF9421}" destId="{255FD3BA-1DA5-4653-B8DE-F59E6B3C4372}" srcOrd="29" destOrd="0" presId="urn:microsoft.com/office/officeart/2005/8/layout/list1"/>
    <dgm:cxn modelId="{59138FB0-85AD-449C-A923-83ACF396FA4E}" type="presParOf" srcId="{1A2BE7A0-EDDD-4458-8229-FC17FADF9421}" destId="{712AF5CC-0EE3-4A99-9ACC-C6E102281F68}" srcOrd="30" destOrd="0" presId="urn:microsoft.com/office/officeart/2005/8/layout/list1"/>
    <dgm:cxn modelId="{FF8B0D81-1030-46DC-BF2F-F0B919F71BF1}" type="presParOf" srcId="{1A2BE7A0-EDDD-4458-8229-FC17FADF9421}" destId="{C709241F-BD86-4CF3-A83A-54967A20B848}" srcOrd="31" destOrd="0" presId="urn:microsoft.com/office/officeart/2005/8/layout/list1"/>
    <dgm:cxn modelId="{32629CA6-6288-431F-8BDD-A7429E6D6D79}" type="presParOf" srcId="{1A2BE7A0-EDDD-4458-8229-FC17FADF9421}" destId="{72489276-79E8-4A01-AEEF-A7CEA13A59B1}" srcOrd="32" destOrd="0" presId="urn:microsoft.com/office/officeart/2005/8/layout/list1"/>
    <dgm:cxn modelId="{2095D31E-918F-405A-A83C-34D53A28755C}" type="presParOf" srcId="{72489276-79E8-4A01-AEEF-A7CEA13A59B1}" destId="{85A0CCFC-BDFD-4018-9ECE-0BA55FB0B804}" srcOrd="0" destOrd="0" presId="urn:microsoft.com/office/officeart/2005/8/layout/list1"/>
    <dgm:cxn modelId="{83AE9A33-3D0C-47A4-99A7-1CC224DFD80D}" type="presParOf" srcId="{72489276-79E8-4A01-AEEF-A7CEA13A59B1}" destId="{1919D747-2E79-4B78-95F0-A54D75318B20}" srcOrd="1" destOrd="0" presId="urn:microsoft.com/office/officeart/2005/8/layout/list1"/>
    <dgm:cxn modelId="{ACDD4719-F7C8-4046-97F6-C1EF6B2FDB65}" type="presParOf" srcId="{1A2BE7A0-EDDD-4458-8229-FC17FADF9421}" destId="{F2CC7AA5-7899-4137-9C76-A08564B736F6}" srcOrd="33" destOrd="0" presId="urn:microsoft.com/office/officeart/2005/8/layout/list1"/>
    <dgm:cxn modelId="{C2DD2D6C-CDCE-4445-ADC1-DFD6E10B107E}" type="presParOf" srcId="{1A2BE7A0-EDDD-4458-8229-FC17FADF9421}" destId="{0331F7DA-E9AB-4407-BDC3-F26075E523DD}" srcOrd="3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32CB8-35A5-4563-BC6B-D4807F385244}">
      <dsp:nvSpPr>
        <dsp:cNvPr id="0" name=""/>
        <dsp:cNvSpPr/>
      </dsp:nvSpPr>
      <dsp:spPr>
        <a:xfrm>
          <a:off x="0" y="30798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D54E4-7301-45BB-AD0D-7B0EBB4522EE}">
      <dsp:nvSpPr>
        <dsp:cNvPr id="0" name=""/>
        <dsp:cNvSpPr/>
      </dsp:nvSpPr>
      <dsp:spPr>
        <a:xfrm>
          <a:off x="393404" y="14562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Property Law</a:t>
          </a:r>
          <a:endParaRPr lang="en-ZA" sz="1600" kern="1200" dirty="0">
            <a:solidFill>
              <a:schemeClr val="bg1"/>
            </a:solidFill>
          </a:endParaRPr>
        </a:p>
      </dsp:txBody>
      <dsp:txXfrm>
        <a:off x="409256" y="161481"/>
        <a:ext cx="5475961" cy="293016"/>
      </dsp:txXfrm>
    </dsp:sp>
    <dsp:sp modelId="{93357E20-FB3E-4F50-84AF-66A708F1603C}">
      <dsp:nvSpPr>
        <dsp:cNvPr id="0" name=""/>
        <dsp:cNvSpPr/>
      </dsp:nvSpPr>
      <dsp:spPr>
        <a:xfrm>
          <a:off x="0" y="80694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E50EB-BDBD-42BC-AAC7-B8D2894F2D42}">
      <dsp:nvSpPr>
        <dsp:cNvPr id="0" name=""/>
        <dsp:cNvSpPr/>
      </dsp:nvSpPr>
      <dsp:spPr>
        <a:xfrm>
          <a:off x="393404" y="64458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Employment Law</a:t>
          </a:r>
          <a:endParaRPr lang="en-ZA" sz="1600" kern="1200" dirty="0">
            <a:solidFill>
              <a:schemeClr val="bg1"/>
            </a:solidFill>
          </a:endParaRPr>
        </a:p>
      </dsp:txBody>
      <dsp:txXfrm>
        <a:off x="409256" y="660441"/>
        <a:ext cx="5475961" cy="293016"/>
      </dsp:txXfrm>
    </dsp:sp>
    <dsp:sp modelId="{1B3216E4-1593-4174-B8A3-22A88011602D}">
      <dsp:nvSpPr>
        <dsp:cNvPr id="0" name=""/>
        <dsp:cNvSpPr/>
      </dsp:nvSpPr>
      <dsp:spPr>
        <a:xfrm>
          <a:off x="0" y="130590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B830A-D0EA-43F1-8853-FF547C9D28B5}">
      <dsp:nvSpPr>
        <dsp:cNvPr id="0" name=""/>
        <dsp:cNvSpPr/>
      </dsp:nvSpPr>
      <dsp:spPr>
        <a:xfrm>
          <a:off x="393404" y="114354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Personal Injury Law</a:t>
          </a:r>
          <a:endParaRPr lang="en-ZA" sz="1600" kern="1200" dirty="0"/>
        </a:p>
      </dsp:txBody>
      <dsp:txXfrm>
        <a:off x="409256" y="1159401"/>
        <a:ext cx="5475961" cy="293016"/>
      </dsp:txXfrm>
    </dsp:sp>
    <dsp:sp modelId="{C56DD202-ACD0-4262-A1EE-7665EA70147F}">
      <dsp:nvSpPr>
        <dsp:cNvPr id="0" name=""/>
        <dsp:cNvSpPr/>
      </dsp:nvSpPr>
      <dsp:spPr>
        <a:xfrm>
          <a:off x="0" y="180486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925D1-095E-4429-9919-93299B6ED7E7}">
      <dsp:nvSpPr>
        <dsp:cNvPr id="0" name=""/>
        <dsp:cNvSpPr/>
      </dsp:nvSpPr>
      <dsp:spPr>
        <a:xfrm>
          <a:off x="393404" y="164250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Financial Recoveries </a:t>
          </a:r>
          <a:endParaRPr lang="en-ZA" sz="1600" kern="1200" dirty="0"/>
        </a:p>
      </dsp:txBody>
      <dsp:txXfrm>
        <a:off x="409256" y="1658361"/>
        <a:ext cx="5475961" cy="293016"/>
      </dsp:txXfrm>
    </dsp:sp>
    <dsp:sp modelId="{ADC44604-AB82-4C41-9C75-6BD79C3D74CC}">
      <dsp:nvSpPr>
        <dsp:cNvPr id="0" name=""/>
        <dsp:cNvSpPr/>
      </dsp:nvSpPr>
      <dsp:spPr>
        <a:xfrm>
          <a:off x="0" y="230382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E0891-7599-4BD2-ACCF-94064A1FCF83}">
      <dsp:nvSpPr>
        <dsp:cNvPr id="0" name=""/>
        <dsp:cNvSpPr/>
      </dsp:nvSpPr>
      <dsp:spPr>
        <a:xfrm>
          <a:off x="393404" y="214146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Professional Indemnity Law</a:t>
          </a:r>
          <a:endParaRPr lang="en-ZA" sz="1600" kern="1200" dirty="0"/>
        </a:p>
      </dsp:txBody>
      <dsp:txXfrm>
        <a:off x="409256" y="2157321"/>
        <a:ext cx="5475961" cy="293016"/>
      </dsp:txXfrm>
    </dsp:sp>
    <dsp:sp modelId="{51AE74BC-4FC4-4572-AE80-93FC3E2C1C0F}">
      <dsp:nvSpPr>
        <dsp:cNvPr id="0" name=""/>
        <dsp:cNvSpPr/>
      </dsp:nvSpPr>
      <dsp:spPr>
        <a:xfrm>
          <a:off x="0" y="280278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0A041-7944-44ED-89E9-16BCE789F715}">
      <dsp:nvSpPr>
        <dsp:cNvPr id="0" name=""/>
        <dsp:cNvSpPr/>
      </dsp:nvSpPr>
      <dsp:spPr>
        <a:xfrm>
          <a:off x="393404" y="264042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Deceased Estates, Wills &amp; Trusts</a:t>
          </a:r>
          <a:endParaRPr lang="en-ZA" sz="1600" kern="1200" dirty="0"/>
        </a:p>
      </dsp:txBody>
      <dsp:txXfrm>
        <a:off x="409256" y="2656281"/>
        <a:ext cx="5475961" cy="293016"/>
      </dsp:txXfrm>
    </dsp:sp>
    <dsp:sp modelId="{3B1A6015-8BD5-4BF1-AC67-4669B5F173D1}">
      <dsp:nvSpPr>
        <dsp:cNvPr id="0" name=""/>
        <dsp:cNvSpPr/>
      </dsp:nvSpPr>
      <dsp:spPr>
        <a:xfrm>
          <a:off x="0" y="330174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22F92-1B8B-45C4-8513-7CD678274894}">
      <dsp:nvSpPr>
        <dsp:cNvPr id="0" name=""/>
        <dsp:cNvSpPr/>
      </dsp:nvSpPr>
      <dsp:spPr>
        <a:xfrm>
          <a:off x="393404" y="313938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Environmental &amp; Mining Law</a:t>
          </a:r>
          <a:endParaRPr lang="en-ZA" sz="1600" kern="1200" dirty="0"/>
        </a:p>
      </dsp:txBody>
      <dsp:txXfrm>
        <a:off x="409256" y="3155241"/>
        <a:ext cx="5475961" cy="293016"/>
      </dsp:txXfrm>
    </dsp:sp>
    <dsp:sp modelId="{712AF5CC-0EE3-4A99-9ACC-C6E102281F68}">
      <dsp:nvSpPr>
        <dsp:cNvPr id="0" name=""/>
        <dsp:cNvSpPr/>
      </dsp:nvSpPr>
      <dsp:spPr>
        <a:xfrm>
          <a:off x="0" y="380070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8CBBD-D033-49C5-B942-6253876CC29C}">
      <dsp:nvSpPr>
        <dsp:cNvPr id="0" name=""/>
        <dsp:cNvSpPr/>
      </dsp:nvSpPr>
      <dsp:spPr>
        <a:xfrm>
          <a:off x="393404" y="363834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Corporate &amp; Commercial Law</a:t>
          </a:r>
          <a:endParaRPr lang="en-ZA" sz="1600" kern="1200" dirty="0"/>
        </a:p>
      </dsp:txBody>
      <dsp:txXfrm>
        <a:off x="409256" y="3654201"/>
        <a:ext cx="5475961" cy="293016"/>
      </dsp:txXfrm>
    </dsp:sp>
    <dsp:sp modelId="{0331F7DA-E9AB-4407-BDC3-F26075E523DD}">
      <dsp:nvSpPr>
        <dsp:cNvPr id="0" name=""/>
        <dsp:cNvSpPr/>
      </dsp:nvSpPr>
      <dsp:spPr>
        <a:xfrm>
          <a:off x="0" y="429966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9D747-2E79-4B78-95F0-A54D75318B20}">
      <dsp:nvSpPr>
        <dsp:cNvPr id="0" name=""/>
        <dsp:cNvSpPr/>
      </dsp:nvSpPr>
      <dsp:spPr>
        <a:xfrm>
          <a:off x="393404" y="413730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Intellectual Property Law</a:t>
          </a:r>
          <a:endParaRPr lang="en-ZA" sz="1600" kern="1200" dirty="0"/>
        </a:p>
      </dsp:txBody>
      <dsp:txXfrm>
        <a:off x="409256" y="4153161"/>
        <a:ext cx="5475961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347" cy="49649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5" y="2"/>
            <a:ext cx="2946347" cy="49649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E5480DC9-7C59-7E44-AD69-3CBEB2B064C2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602"/>
            <a:ext cx="2946347" cy="49649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5" y="9431602"/>
            <a:ext cx="2946347" cy="49649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F070F18-7C67-064B-97B0-739C952C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0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347" cy="49649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5" y="2"/>
            <a:ext cx="2946347" cy="49649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E1A09012-DC55-5D4A-AC8B-373235B90B6D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3"/>
            <a:ext cx="5439410" cy="4468415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2"/>
            <a:ext cx="2946347" cy="49649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5" y="9431602"/>
            <a:ext cx="2946347" cy="49649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90A52FBC-E927-8347-8CA2-C98C7C9F5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308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638800"/>
            <a:ext cx="7772400" cy="100420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1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36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8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0467"/>
            <a:ext cx="2057400" cy="49856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8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3548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0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1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36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36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8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732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6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4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1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04632" y="6356350"/>
            <a:ext cx="238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ZA"/>
              <a:t>Your strategic partner at law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139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F90F5-9A04-B84D-9889-04D03243A7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0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00622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jvantwisk@macrobert.co.z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vantwisk@macrobert.co.z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/>
              </a:rPr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t>Your strategic partner at law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9E7F90F5-9A04-B84D-9889-04D03243A79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0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1693357" y="2046343"/>
            <a:ext cx="5751576" cy="75315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n-GB" sz="2100" dirty="0">
                <a:solidFill>
                  <a:prstClr val="black"/>
                </a:solidFill>
                <a:latin typeface="Arial"/>
              </a:rPr>
            </a:br>
            <a:endParaRPr lang="en-GB" sz="2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0EB10-FBB9-472D-849F-55E5DF149CDB}"/>
              </a:ext>
            </a:extLst>
          </p:cNvPr>
          <p:cNvSpPr txBox="1"/>
          <p:nvPr/>
        </p:nvSpPr>
        <p:spPr bwMode="auto">
          <a:xfrm>
            <a:off x="2905558" y="4660053"/>
            <a:ext cx="3325269" cy="715581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09625">
              <a:buClr>
                <a:srgbClr val="005500"/>
              </a:buClr>
            </a:pPr>
            <a:r>
              <a:rPr lang="en-ZA" sz="1050" dirty="0">
                <a:solidFill>
                  <a:srgbClr val="999999"/>
                </a:solidFill>
                <a:latin typeface="Arial"/>
              </a:rPr>
              <a:t>We use our more than one hundred and twenty years</a:t>
            </a:r>
          </a:p>
          <a:p>
            <a:pPr defTabSz="809625">
              <a:buClr>
                <a:srgbClr val="005500"/>
              </a:buClr>
            </a:pPr>
            <a:r>
              <a:rPr lang="en-ZA" sz="1050" dirty="0">
                <a:solidFill>
                  <a:srgbClr val="999999"/>
                </a:solidFill>
                <a:latin typeface="Arial"/>
              </a:rPr>
              <a:t>of experience to be your best strategic partner at law.</a:t>
            </a:r>
            <a:br>
              <a:rPr lang="en-ZA" sz="1050" dirty="0">
                <a:solidFill>
                  <a:srgbClr val="999999"/>
                </a:solidFill>
                <a:latin typeface="Arial"/>
              </a:rPr>
            </a:br>
            <a:endParaRPr lang="en-ZA" sz="1050" dirty="0">
              <a:solidFill>
                <a:srgbClr val="999999"/>
              </a:solidFill>
              <a:latin typeface="Arial"/>
            </a:endParaRPr>
          </a:p>
          <a:p>
            <a:pPr defTabSz="809625">
              <a:buClr>
                <a:srgbClr val="005500"/>
              </a:buClr>
            </a:pPr>
            <a:r>
              <a:rPr lang="en-ZA" sz="1050" dirty="0">
                <a:solidFill>
                  <a:srgbClr val="999999"/>
                </a:solidFill>
                <a:latin typeface="Arial"/>
              </a:rPr>
              <a:t>B-BBEE status: Level 1 contributor</a:t>
            </a:r>
            <a:endParaRPr lang="en-GB" sz="1050" dirty="0">
              <a:solidFill>
                <a:srgbClr val="999999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069844-C4BF-499B-86A7-D634664BF173}"/>
              </a:ext>
            </a:extLst>
          </p:cNvPr>
          <p:cNvSpPr txBox="1"/>
          <p:nvPr/>
        </p:nvSpPr>
        <p:spPr bwMode="auto">
          <a:xfrm>
            <a:off x="6304632" y="5745913"/>
            <a:ext cx="2021728" cy="740011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98860" indent="-269081" algn="ctr" defTabSz="809625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rgbClr val="005500"/>
              </a:buClr>
            </a:pPr>
            <a:r>
              <a:rPr lang="en-US" sz="4000" b="1" dirty="0">
                <a:solidFill>
                  <a:srgbClr val="006227"/>
                </a:solidFill>
                <a:latin typeface="Arial"/>
              </a:rPr>
              <a:t>2022</a:t>
            </a:r>
          </a:p>
        </p:txBody>
      </p:sp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8B3E3283-8DEF-4109-9056-9B261423B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508" t="38138" r="19619" b="19112"/>
          <a:stretch/>
        </p:blipFill>
        <p:spPr>
          <a:xfrm>
            <a:off x="2405271" y="2340134"/>
            <a:ext cx="4303643" cy="225483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22AD93-FD70-4C33-9146-71E05B31B207}"/>
              </a:ext>
            </a:extLst>
          </p:cNvPr>
          <p:cNvSpPr txBox="1"/>
          <p:nvPr/>
        </p:nvSpPr>
        <p:spPr bwMode="auto">
          <a:xfrm>
            <a:off x="457200" y="285270"/>
            <a:ext cx="7583647" cy="1903791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358775" algn="ctr" defTabSz="1079500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2800" b="1" u="sng" dirty="0">
                <a:latin typeface="+mj-lt"/>
              </a:rPr>
              <a:t>WEBINAR:</a:t>
            </a:r>
            <a:r>
              <a:rPr lang="en-US" sz="2800" b="1" dirty="0">
                <a:latin typeface="+mj-lt"/>
              </a:rPr>
              <a:t> </a:t>
            </a:r>
          </a:p>
          <a:p>
            <a:pPr marL="531813" indent="-358775" algn="ctr" defTabSz="1079500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2800" b="1" dirty="0">
                <a:latin typeface="+mj-lt"/>
              </a:rPr>
              <a:t>The importance of concluding                            an Ante-Nuptial Contract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704F8E-3ED2-4037-9118-5A9725CBFB88}"/>
              </a:ext>
            </a:extLst>
          </p:cNvPr>
          <p:cNvSpPr txBox="1"/>
          <p:nvPr/>
        </p:nvSpPr>
        <p:spPr bwMode="auto">
          <a:xfrm>
            <a:off x="369784" y="5440715"/>
            <a:ext cx="6263217" cy="915635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98860" indent="-269081" defTabSz="809625">
              <a:spcBef>
                <a:spcPts val="900"/>
              </a:spcBef>
              <a:spcAft>
                <a:spcPts val="900"/>
              </a:spcAft>
              <a:buClr>
                <a:srgbClr val="005500"/>
              </a:buClr>
            </a:pPr>
            <a:r>
              <a:rPr lang="en-US" sz="2000" b="1" dirty="0">
                <a:solidFill>
                  <a:srgbClr val="006227"/>
                </a:solidFill>
                <a:latin typeface="Arial"/>
              </a:rPr>
              <a:t>PRESENTED BY: </a:t>
            </a:r>
          </a:p>
          <a:p>
            <a:pPr marL="398860" indent="-269081" defTabSz="809625">
              <a:spcBef>
                <a:spcPts val="900"/>
              </a:spcBef>
              <a:spcAft>
                <a:spcPts val="900"/>
              </a:spcAft>
              <a:buClr>
                <a:srgbClr val="005500"/>
              </a:buClr>
            </a:pPr>
            <a:r>
              <a:rPr lang="en-US" sz="2000" b="1" dirty="0">
                <a:solidFill>
                  <a:srgbClr val="006227"/>
                </a:solidFill>
                <a:latin typeface="Arial"/>
              </a:rPr>
              <a:t>JOANE VAN TWISK</a:t>
            </a:r>
          </a:p>
        </p:txBody>
      </p:sp>
    </p:spTree>
    <p:extLst>
      <p:ext uri="{BB962C8B-B14F-4D97-AF65-F5344CB8AC3E}">
        <p14:creationId xmlns:p14="http://schemas.microsoft.com/office/powerpoint/2010/main" val="199069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421921"/>
            <a:ext cx="2133600" cy="365125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457125" y="709250"/>
            <a:ext cx="7038591" cy="835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OUT OF COMMUNITY OF PROPERTY WITH</a:t>
            </a:r>
          </a:p>
          <a:p>
            <a:pPr algn="l">
              <a:lnSpc>
                <a:spcPct val="150000"/>
              </a:lnSpc>
            </a:pPr>
            <a:r>
              <a:rPr lang="en-GB" sz="2000" u="sng" dirty="0">
                <a:solidFill>
                  <a:schemeClr val="tx1"/>
                </a:solidFill>
              </a:rPr>
              <a:t>INCLUSION</a:t>
            </a:r>
            <a:r>
              <a:rPr lang="en-GB" sz="2000" dirty="0">
                <a:solidFill>
                  <a:schemeClr val="tx1"/>
                </a:solidFill>
              </a:rPr>
              <a:t> OF THE ACCRUAL SYSTEM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8A090-A168-43F2-823A-1057163F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85" y="2020918"/>
            <a:ext cx="7942558" cy="960822"/>
          </a:xfrm>
        </p:spPr>
        <p:txBody>
          <a:bodyPr>
            <a:noAutofit/>
          </a:bodyPr>
          <a:lstStyle/>
          <a:p>
            <a:r>
              <a:rPr lang="en-US" sz="2000" dirty="0"/>
              <a:t>For example: </a:t>
            </a:r>
            <a:r>
              <a:rPr lang="en-US" sz="2000" b="1" dirty="0"/>
              <a:t>A and B get married out of community of property </a:t>
            </a:r>
            <a:r>
              <a:rPr lang="en-US" sz="2000" dirty="0"/>
              <a:t>with the </a:t>
            </a:r>
            <a:r>
              <a:rPr lang="en-US" sz="2000" b="1" dirty="0"/>
              <a:t>inclusion of the accrual system</a:t>
            </a:r>
            <a:r>
              <a:rPr lang="en-US" sz="2000" dirty="0"/>
              <a:t>. </a:t>
            </a:r>
          </a:p>
          <a:p>
            <a:r>
              <a:rPr lang="en-US" sz="2000" dirty="0"/>
              <a:t>Agree that the </a:t>
            </a:r>
            <a:r>
              <a:rPr lang="en-US" sz="2000" b="1" dirty="0"/>
              <a:t>commencement value of each estate will be R0</a:t>
            </a:r>
            <a:r>
              <a:rPr lang="en-US" sz="2000" dirty="0"/>
              <a:t>. </a:t>
            </a:r>
          </a:p>
          <a:p>
            <a:r>
              <a:rPr lang="en-US" sz="2000" dirty="0"/>
              <a:t>As the years pass by, A and B’s estates will </a:t>
            </a:r>
            <a:r>
              <a:rPr lang="en-US" sz="2000" b="1" dirty="0"/>
              <a:t>grow individually. </a:t>
            </a:r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75488-A3D7-4BFA-9E80-CAA82577EE3D}"/>
              </a:ext>
            </a:extLst>
          </p:cNvPr>
          <p:cNvSpPr txBox="1"/>
          <p:nvPr/>
        </p:nvSpPr>
        <p:spPr bwMode="auto">
          <a:xfrm>
            <a:off x="3266662" y="5231378"/>
            <a:ext cx="5440016" cy="39421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358775" defTabSz="1079500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dirty="0">
                <a:latin typeface="+mj-lt"/>
              </a:rPr>
              <a:t>Value of A and B’s estate at date of marriage = R0</a:t>
            </a:r>
            <a:endParaRPr lang="en-ZA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96759D-0DAE-4967-9893-DECAC4CDCBC8}"/>
              </a:ext>
            </a:extLst>
          </p:cNvPr>
          <p:cNvSpPr/>
          <p:nvPr/>
        </p:nvSpPr>
        <p:spPr>
          <a:xfrm>
            <a:off x="1524000" y="3876261"/>
            <a:ext cx="808384" cy="1749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Z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B6663-0A5B-405C-B787-358369B4B3C9}"/>
              </a:ext>
            </a:extLst>
          </p:cNvPr>
          <p:cNvSpPr/>
          <p:nvPr/>
        </p:nvSpPr>
        <p:spPr>
          <a:xfrm>
            <a:off x="2537792" y="4664766"/>
            <a:ext cx="808384" cy="9608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Z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D843BA-AC71-4DC4-AC66-EA5F6FCD43D9}"/>
              </a:ext>
            </a:extLst>
          </p:cNvPr>
          <p:cNvCxnSpPr/>
          <p:nvPr/>
        </p:nvCxnSpPr>
        <p:spPr>
          <a:xfrm flipV="1">
            <a:off x="1113183" y="3876261"/>
            <a:ext cx="0" cy="1749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2AB2B95-7F0F-4C49-B73C-6FC4A2CF3599}"/>
              </a:ext>
            </a:extLst>
          </p:cNvPr>
          <p:cNvSpPr/>
          <p:nvPr/>
        </p:nvSpPr>
        <p:spPr>
          <a:xfrm>
            <a:off x="357809" y="4383898"/>
            <a:ext cx="808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20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years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911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457125" y="709250"/>
            <a:ext cx="7038591" cy="835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OUT OF COMMUNITY OF PROPERTY WITH</a:t>
            </a:r>
          </a:p>
          <a:p>
            <a:pPr algn="l">
              <a:lnSpc>
                <a:spcPct val="150000"/>
              </a:lnSpc>
            </a:pPr>
            <a:r>
              <a:rPr lang="en-GB" sz="2000" u="sng" dirty="0">
                <a:solidFill>
                  <a:schemeClr val="tx1"/>
                </a:solidFill>
              </a:rPr>
              <a:t>INCLUSION</a:t>
            </a:r>
            <a:r>
              <a:rPr lang="en-GB" sz="2000" dirty="0">
                <a:solidFill>
                  <a:schemeClr val="tx1"/>
                </a:solidFill>
              </a:rPr>
              <a:t> OF THE ACCRUAL SYSTEM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8A090-A168-43F2-823A-1057163F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33" y="1730676"/>
            <a:ext cx="7942558" cy="960822"/>
          </a:xfrm>
        </p:spPr>
        <p:txBody>
          <a:bodyPr>
            <a:noAutofit/>
          </a:bodyPr>
          <a:lstStyle/>
          <a:p>
            <a:r>
              <a:rPr lang="en-US" sz="2000" dirty="0"/>
              <a:t>If, for example, the </a:t>
            </a:r>
            <a:r>
              <a:rPr lang="en-US" sz="2000" b="1" dirty="0"/>
              <a:t>marriage dissolves after 20 years </a:t>
            </a:r>
            <a:r>
              <a:rPr lang="en-US" sz="2000" dirty="0"/>
              <a:t>and at that time </a:t>
            </a:r>
            <a:r>
              <a:rPr lang="en-US" sz="2000" b="1" dirty="0"/>
              <a:t>A’s estate has grown to a total value of R100 000 </a:t>
            </a:r>
            <a:r>
              <a:rPr lang="en-US" sz="2000" dirty="0"/>
              <a:t>whereas </a:t>
            </a:r>
            <a:r>
              <a:rPr lang="en-US" sz="2000" b="1" dirty="0"/>
              <a:t>B’s estate has a total value of R50 000 </a:t>
            </a:r>
            <a:r>
              <a:rPr lang="en-US" sz="2000" dirty="0"/>
              <a:t>then </a:t>
            </a:r>
            <a:r>
              <a:rPr lang="en-US" sz="2000" b="1" dirty="0"/>
              <a:t>B </a:t>
            </a:r>
            <a:r>
              <a:rPr lang="en-US" sz="2000" dirty="0"/>
              <a:t>will have a </a:t>
            </a:r>
            <a:r>
              <a:rPr lang="en-US" sz="2000" b="1" dirty="0"/>
              <a:t>claim</a:t>
            </a:r>
            <a:r>
              <a:rPr lang="en-US" sz="2000" dirty="0"/>
              <a:t> for </a:t>
            </a:r>
            <a:r>
              <a:rPr lang="en-US" sz="2000" b="1" u="sng" dirty="0"/>
              <a:t>half of the difference between the two values </a:t>
            </a:r>
            <a:r>
              <a:rPr lang="en-US" sz="2000" dirty="0"/>
              <a:t>(</a:t>
            </a:r>
            <a:r>
              <a:rPr lang="en-US" sz="2000" i="1" dirty="0"/>
              <a:t>because B’s estate has shown less growth over 20 years</a:t>
            </a:r>
            <a:r>
              <a:rPr lang="en-US" sz="2000" dirty="0"/>
              <a:t>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75488-A3D7-4BFA-9E80-CAA82577EE3D}"/>
              </a:ext>
            </a:extLst>
          </p:cNvPr>
          <p:cNvSpPr txBox="1"/>
          <p:nvPr/>
        </p:nvSpPr>
        <p:spPr bwMode="auto">
          <a:xfrm>
            <a:off x="6218382" y="5112814"/>
            <a:ext cx="2803236" cy="726609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24000" indent="-358775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dirty="0">
                <a:latin typeface="+mj-lt"/>
              </a:rPr>
              <a:t>Value of A and B’s estate </a:t>
            </a:r>
          </a:p>
          <a:p>
            <a:pPr marL="324000" indent="-358775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dirty="0">
                <a:latin typeface="+mj-lt"/>
              </a:rPr>
              <a:t>at date of marriage = R0</a:t>
            </a:r>
            <a:endParaRPr lang="en-ZA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96759D-0DAE-4967-9893-DECAC4CDCBC8}"/>
              </a:ext>
            </a:extLst>
          </p:cNvPr>
          <p:cNvSpPr/>
          <p:nvPr/>
        </p:nvSpPr>
        <p:spPr>
          <a:xfrm>
            <a:off x="1948071" y="3890056"/>
            <a:ext cx="1414172" cy="1930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R100 000</a:t>
            </a:r>
            <a:endParaRPr lang="en-ZA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B6663-0A5B-405C-B787-358369B4B3C9}"/>
              </a:ext>
            </a:extLst>
          </p:cNvPr>
          <p:cNvSpPr/>
          <p:nvPr/>
        </p:nvSpPr>
        <p:spPr>
          <a:xfrm>
            <a:off x="4572000" y="4799396"/>
            <a:ext cx="1262072" cy="9608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R50 000</a:t>
            </a:r>
            <a:endParaRPr lang="en-ZA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D843BA-AC71-4DC4-AC66-EA5F6FCD43D9}"/>
              </a:ext>
            </a:extLst>
          </p:cNvPr>
          <p:cNvCxnSpPr>
            <a:cxnSpLocks/>
          </p:cNvCxnSpPr>
          <p:nvPr/>
        </p:nvCxnSpPr>
        <p:spPr>
          <a:xfrm flipV="1">
            <a:off x="1139688" y="3909391"/>
            <a:ext cx="13252" cy="1930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2AB2B95-7F0F-4C49-B73C-6FC4A2CF3599}"/>
              </a:ext>
            </a:extLst>
          </p:cNvPr>
          <p:cNvSpPr/>
          <p:nvPr/>
        </p:nvSpPr>
        <p:spPr>
          <a:xfrm>
            <a:off x="344557" y="4645121"/>
            <a:ext cx="808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20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years</a:t>
            </a:r>
            <a:endParaRPr lang="en-ZA" b="1" dirty="0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4D2981CA-475C-4617-9F43-4ED5236FA90B}"/>
              </a:ext>
            </a:extLst>
          </p:cNvPr>
          <p:cNvSpPr/>
          <p:nvPr/>
        </p:nvSpPr>
        <p:spPr>
          <a:xfrm>
            <a:off x="4240698" y="3354191"/>
            <a:ext cx="3047997" cy="1290930"/>
          </a:xfrm>
          <a:prstGeom prst="cloudCallout">
            <a:avLst>
              <a:gd name="adj1" fmla="val -57790"/>
              <a:gd name="adj2" fmla="val 460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Difference between R100 000 and R50 000 = </a:t>
            </a:r>
            <a:r>
              <a:rPr lang="en-US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R50 000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Half of R50 000 = </a:t>
            </a:r>
            <a:r>
              <a:rPr lang="en-US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R25 000</a:t>
            </a:r>
            <a:endParaRPr lang="en-ZA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457125" y="709250"/>
            <a:ext cx="7038591" cy="835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OUT OF COMMUNITY OF PROPERTY WITH</a:t>
            </a:r>
          </a:p>
          <a:p>
            <a:pPr algn="l">
              <a:lnSpc>
                <a:spcPct val="150000"/>
              </a:lnSpc>
            </a:pPr>
            <a:r>
              <a:rPr lang="en-GB" sz="2000" u="sng" dirty="0">
                <a:solidFill>
                  <a:schemeClr val="tx1"/>
                </a:solidFill>
              </a:rPr>
              <a:t>INCLUSION</a:t>
            </a:r>
            <a:r>
              <a:rPr lang="en-GB" sz="2000" dirty="0">
                <a:solidFill>
                  <a:schemeClr val="tx1"/>
                </a:solidFill>
              </a:rPr>
              <a:t> OF THE ACCRUAL SYSTEM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8A090-A168-43F2-823A-1057163F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33" y="1649472"/>
            <a:ext cx="7942558" cy="960822"/>
          </a:xfrm>
        </p:spPr>
        <p:txBody>
          <a:bodyPr>
            <a:noAutofit/>
          </a:bodyPr>
          <a:lstStyle/>
          <a:p>
            <a:r>
              <a:rPr lang="en-US" sz="2000" dirty="0"/>
              <a:t>B will therefore have a claim for </a:t>
            </a:r>
            <a:r>
              <a:rPr lang="en-US" sz="2000" b="1" dirty="0"/>
              <a:t>R25 000 </a:t>
            </a:r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b="1" dirty="0"/>
              <a:t>reasoning</a:t>
            </a:r>
            <a:r>
              <a:rPr lang="en-US" sz="2000" dirty="0"/>
              <a:t> behind the accrual system is to allow </a:t>
            </a:r>
            <a:r>
              <a:rPr lang="en-US" sz="2000" b="1" dirty="0"/>
              <a:t>financial protection </a:t>
            </a:r>
            <a:r>
              <a:rPr lang="en-US" sz="2000" dirty="0"/>
              <a:t>for individuals who d</a:t>
            </a:r>
            <a:r>
              <a:rPr lang="en-US" sz="2000" b="1" dirty="0"/>
              <a:t>o not earn as much as the other spouse </a:t>
            </a:r>
            <a:r>
              <a:rPr lang="en-US" sz="2000" dirty="0"/>
              <a:t>or who stay at home and assist with maintaining the household. They will then </a:t>
            </a:r>
            <a:r>
              <a:rPr lang="en-US" sz="2000" b="1" dirty="0"/>
              <a:t>share in the growth </a:t>
            </a:r>
            <a:r>
              <a:rPr lang="en-US" sz="2000" dirty="0"/>
              <a:t>of the other spouse’s </a:t>
            </a:r>
            <a:r>
              <a:rPr lang="en-US" sz="2000" b="1" dirty="0"/>
              <a:t>estate</a:t>
            </a:r>
            <a:r>
              <a:rPr lang="en-US" sz="2000" dirty="0"/>
              <a:t> for the </a:t>
            </a:r>
            <a:r>
              <a:rPr lang="en-US" sz="2000" b="1" dirty="0"/>
              <a:t>duration</a:t>
            </a:r>
            <a:r>
              <a:rPr lang="en-US" sz="2000" dirty="0"/>
              <a:t> that they were married.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75488-A3D7-4BFA-9E80-CAA82577EE3D}"/>
              </a:ext>
            </a:extLst>
          </p:cNvPr>
          <p:cNvSpPr txBox="1"/>
          <p:nvPr/>
        </p:nvSpPr>
        <p:spPr bwMode="auto">
          <a:xfrm>
            <a:off x="6218382" y="5112814"/>
            <a:ext cx="2803236" cy="726609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24000" indent="-358775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dirty="0">
                <a:latin typeface="+mj-lt"/>
              </a:rPr>
              <a:t>Value of A and B’s estate </a:t>
            </a:r>
          </a:p>
          <a:p>
            <a:pPr marL="324000" indent="-358775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dirty="0">
                <a:latin typeface="+mj-lt"/>
              </a:rPr>
              <a:t>at date of marriage = R0</a:t>
            </a:r>
            <a:endParaRPr lang="en-ZA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96759D-0DAE-4967-9893-DECAC4CDCBC8}"/>
              </a:ext>
            </a:extLst>
          </p:cNvPr>
          <p:cNvSpPr/>
          <p:nvPr/>
        </p:nvSpPr>
        <p:spPr>
          <a:xfrm>
            <a:off x="1948071" y="3890056"/>
            <a:ext cx="1414172" cy="1930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R100 000</a:t>
            </a:r>
            <a:endParaRPr lang="en-ZA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B6663-0A5B-405C-B787-358369B4B3C9}"/>
              </a:ext>
            </a:extLst>
          </p:cNvPr>
          <p:cNvSpPr/>
          <p:nvPr/>
        </p:nvSpPr>
        <p:spPr>
          <a:xfrm>
            <a:off x="4157374" y="4799396"/>
            <a:ext cx="1262072" cy="9608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R50 000</a:t>
            </a:r>
            <a:endParaRPr lang="en-ZA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D843BA-AC71-4DC4-AC66-EA5F6FCD43D9}"/>
              </a:ext>
            </a:extLst>
          </p:cNvPr>
          <p:cNvCxnSpPr>
            <a:cxnSpLocks/>
          </p:cNvCxnSpPr>
          <p:nvPr/>
        </p:nvCxnSpPr>
        <p:spPr>
          <a:xfrm flipV="1">
            <a:off x="1139688" y="3909391"/>
            <a:ext cx="13252" cy="1930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2AB2B95-7F0F-4C49-B73C-6FC4A2CF3599}"/>
              </a:ext>
            </a:extLst>
          </p:cNvPr>
          <p:cNvSpPr/>
          <p:nvPr/>
        </p:nvSpPr>
        <p:spPr>
          <a:xfrm>
            <a:off x="344557" y="4645121"/>
            <a:ext cx="808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20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years</a:t>
            </a:r>
            <a:endParaRPr lang="en-ZA" b="1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99AFC4A2-63CC-474B-9FC6-7E3E9FE1CC32}"/>
              </a:ext>
            </a:extLst>
          </p:cNvPr>
          <p:cNvSpPr/>
          <p:nvPr/>
        </p:nvSpPr>
        <p:spPr>
          <a:xfrm rot="1288036">
            <a:off x="2523887" y="3693969"/>
            <a:ext cx="1209757" cy="1463822"/>
          </a:xfrm>
          <a:prstGeom prst="arc">
            <a:avLst>
              <a:gd name="adj1" fmla="val 17504209"/>
              <a:gd name="adj2" fmla="val 105361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D5F64D-EC8E-454C-912A-868F2833DCB0}"/>
              </a:ext>
            </a:extLst>
          </p:cNvPr>
          <p:cNvCxnSpPr/>
          <p:nvPr/>
        </p:nvCxnSpPr>
        <p:spPr>
          <a:xfrm flipH="1" flipV="1">
            <a:off x="3829878" y="4425880"/>
            <a:ext cx="327496" cy="373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303472AD-2A0E-4A2B-8D7F-E230739A13ED}"/>
              </a:ext>
            </a:extLst>
          </p:cNvPr>
          <p:cNvSpPr/>
          <p:nvPr/>
        </p:nvSpPr>
        <p:spPr>
          <a:xfrm>
            <a:off x="4754670" y="3652391"/>
            <a:ext cx="3435173" cy="1221914"/>
          </a:xfrm>
          <a:prstGeom prst="cloudCallout">
            <a:avLst>
              <a:gd name="adj1" fmla="val -68160"/>
              <a:gd name="adj2" fmla="val 151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Because B’s estate has shown less growth, B will have a claim for half of the difference.</a:t>
            </a:r>
            <a:endParaRPr lang="en-ZA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45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0" y="794953"/>
            <a:ext cx="7038591" cy="835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BENEFITS OF CONCLUDING AN ANTENUPTIAL CONTRACT?*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AB24C9-9C6A-4B09-A47E-5382513D4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2949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000" b="1" u="sng" dirty="0"/>
              <a:t>PROTECTION OF ASSETS </a:t>
            </a:r>
          </a:p>
          <a:p>
            <a:r>
              <a:rPr lang="en-US" sz="2000" dirty="0"/>
              <a:t>Should one of you become </a:t>
            </a:r>
            <a:r>
              <a:rPr lang="en-US" sz="2000" b="1" dirty="0"/>
              <a:t>insolvent</a:t>
            </a:r>
            <a:r>
              <a:rPr lang="en-US" sz="2000" dirty="0"/>
              <a:t>, the other spouse’s assets are </a:t>
            </a:r>
            <a:r>
              <a:rPr lang="en-US" sz="2000" b="1" dirty="0"/>
              <a:t>protected</a:t>
            </a:r>
            <a:r>
              <a:rPr lang="en-US" sz="2000" dirty="0"/>
              <a:t> from being </a:t>
            </a:r>
            <a:r>
              <a:rPr lang="en-US" sz="2000" b="1" dirty="0"/>
              <a:t>attached</a:t>
            </a:r>
            <a:r>
              <a:rPr lang="en-US" sz="2000" dirty="0"/>
              <a:t> and sold to pay off debts</a:t>
            </a:r>
          </a:p>
          <a:p>
            <a:endParaRPr lang="en-US" sz="2000" dirty="0"/>
          </a:p>
          <a:p>
            <a:pPr marL="457200" indent="-457200">
              <a:buAutoNum type="arabicParenR" startAt="2"/>
            </a:pPr>
            <a:r>
              <a:rPr lang="en-US" sz="2000" b="1" u="sng" dirty="0"/>
              <a:t>CONTRACTUAL INDEPENDENCE </a:t>
            </a:r>
          </a:p>
          <a:p>
            <a:r>
              <a:rPr lang="en-US" sz="2000" dirty="0"/>
              <a:t>Enter into contracts freely </a:t>
            </a:r>
          </a:p>
          <a:p>
            <a:r>
              <a:rPr lang="en-US" sz="2000" b="1" dirty="0"/>
              <a:t>Spousal consent not required to enter into various transactions </a:t>
            </a:r>
            <a:r>
              <a:rPr lang="en-US" sz="2000" dirty="0"/>
              <a:t>(e.g. purchase or sale agreement, surety agreement or registration of bond over immovable property)</a:t>
            </a:r>
          </a:p>
          <a:p>
            <a:pPr marL="0" indent="0">
              <a:buNone/>
            </a:pPr>
            <a:endParaRPr lang="en-US" sz="20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0931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0" y="794953"/>
            <a:ext cx="7038591" cy="835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BENEFITS OF CONCLUDING AN ANTENUPTIAL CONTRACT?*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AB24C9-9C6A-4B09-A47E-5382513D4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2950"/>
            <a:ext cx="8229600" cy="4162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3) 	</a:t>
            </a:r>
            <a:r>
              <a:rPr lang="en-US" sz="2000" b="1" u="sng" dirty="0"/>
              <a:t>LEGAL CERTAINTY </a:t>
            </a:r>
          </a:p>
          <a:p>
            <a:r>
              <a:rPr lang="en-US" sz="2000" dirty="0"/>
              <a:t>Informed decision </a:t>
            </a:r>
          </a:p>
          <a:p>
            <a:r>
              <a:rPr lang="en-US" sz="2000" dirty="0"/>
              <a:t>Aware of </a:t>
            </a:r>
            <a:r>
              <a:rPr lang="en-US" sz="2000" b="1" dirty="0"/>
              <a:t>which assets belong to you </a:t>
            </a:r>
            <a:r>
              <a:rPr lang="en-US" sz="2000" dirty="0"/>
              <a:t>and whether you </a:t>
            </a:r>
            <a:r>
              <a:rPr lang="en-US" sz="2000" b="1" dirty="0"/>
              <a:t>share in each other’s financial growth </a:t>
            </a:r>
            <a:r>
              <a:rPr lang="en-US" sz="2000" dirty="0"/>
              <a:t>or not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i="1" dirty="0"/>
              <a:t>* Please feel free to contact us if you require further explanation on these benefits. </a:t>
            </a:r>
            <a:endParaRPr lang="en-ZA" sz="1800" i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6626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536713" y="318116"/>
            <a:ext cx="5479774" cy="96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WHEN SHOULD WE CONCLUDE AN ANTENUPTIAL CONTRACT?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A0C43-90CB-43D3-B8C5-F57008275BDC}"/>
              </a:ext>
            </a:extLst>
          </p:cNvPr>
          <p:cNvSpPr txBox="1"/>
          <p:nvPr/>
        </p:nvSpPr>
        <p:spPr bwMode="auto">
          <a:xfrm>
            <a:off x="1142506" y="2195276"/>
            <a:ext cx="2358887" cy="3139321"/>
          </a:xfrm>
          <a:prstGeom prst="rect">
            <a:avLst/>
          </a:prstGeom>
          <a:noFill/>
          <a:ln w="3175">
            <a:solidFill>
              <a:schemeClr val="tx1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1) ANTE = BEFORE</a:t>
            </a:r>
          </a:p>
          <a:p>
            <a:endParaRPr lang="en-ZA" dirty="0"/>
          </a:p>
          <a:p>
            <a:pPr algn="ctr"/>
            <a:r>
              <a:rPr lang="en-US" dirty="0"/>
              <a:t> Both spouses must sign the antenuptial contract before a Notary Public </a:t>
            </a:r>
            <a:r>
              <a:rPr lang="en-US" b="1" dirty="0"/>
              <a:t>prior to the solemnization of the marriage</a:t>
            </a:r>
            <a:r>
              <a:rPr lang="en-US" dirty="0"/>
              <a:t> (i.e. before you get married)</a:t>
            </a:r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CF2B5-6C1C-4496-9BC8-23B81C29979D}"/>
              </a:ext>
            </a:extLst>
          </p:cNvPr>
          <p:cNvSpPr txBox="1"/>
          <p:nvPr/>
        </p:nvSpPr>
        <p:spPr bwMode="auto">
          <a:xfrm>
            <a:off x="4992262" y="3332028"/>
            <a:ext cx="3164452" cy="2764090"/>
          </a:xfrm>
          <a:prstGeom prst="rect">
            <a:avLst/>
          </a:prstGeom>
          <a:noFill/>
          <a:ln w="3175">
            <a:solidFill>
              <a:schemeClr val="tx1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ZA" sz="1600" b="1" dirty="0"/>
              <a:t>2</a:t>
            </a:r>
            <a:r>
              <a:rPr lang="en-ZA" b="1" dirty="0"/>
              <a:t>) REGISTRATION</a:t>
            </a:r>
          </a:p>
          <a:p>
            <a:pPr algn="ctr"/>
            <a:endParaRPr lang="en-ZA" dirty="0"/>
          </a:p>
          <a:p>
            <a:pPr algn="ctr"/>
            <a:r>
              <a:rPr lang="en-ZA" dirty="0"/>
              <a:t>The antenuptial contract must be registered at the deeds office within </a:t>
            </a:r>
            <a:r>
              <a:rPr lang="en-ZA" b="1" dirty="0"/>
              <a:t>3 months</a:t>
            </a:r>
            <a:r>
              <a:rPr lang="en-ZA" dirty="0"/>
              <a:t> from the date that it was </a:t>
            </a:r>
            <a:r>
              <a:rPr lang="en-ZA" b="1" dirty="0"/>
              <a:t>signed and executed before a Notary Public</a:t>
            </a:r>
          </a:p>
          <a:p>
            <a:pPr marL="531813" indent="-358775" defTabSz="1079500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endParaRPr lang="en-ZA" dirty="0">
              <a:latin typeface="+mj-lt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7A433AA-6850-4AD2-BA33-19BDB971A3D5}"/>
              </a:ext>
            </a:extLst>
          </p:cNvPr>
          <p:cNvSpPr/>
          <p:nvPr/>
        </p:nvSpPr>
        <p:spPr>
          <a:xfrm>
            <a:off x="4240695" y="1207323"/>
            <a:ext cx="4333462" cy="1864474"/>
          </a:xfrm>
          <a:prstGeom prst="cloudCallout">
            <a:avLst>
              <a:gd name="adj1" fmla="val -61368"/>
              <a:gd name="adj2" fmla="val 633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  </a:t>
            </a:r>
            <a:r>
              <a:rPr lang="en-US" sz="1400" b="1" dirty="0">
                <a:solidFill>
                  <a:srgbClr val="FF0000"/>
                </a:solidFill>
              </a:rPr>
              <a:t>IMPORTANT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endParaRPr lang="en-ZA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Merely signing an antenuptial contract will not be sufficient. The following </a:t>
            </a:r>
            <a:r>
              <a:rPr lang="en-US" sz="1400" b="1" dirty="0">
                <a:solidFill>
                  <a:schemeClr val="tx1"/>
                </a:solidFill>
              </a:rPr>
              <a:t>two time periods must be complied with for it to be valid.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7662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536713" y="612080"/>
            <a:ext cx="5479774" cy="96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CAN WE CHANGE OUR MARRIAGE REGIME?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CDE87-1A52-4C96-A7B4-AD33ACE6CC7A}"/>
              </a:ext>
            </a:extLst>
          </p:cNvPr>
          <p:cNvSpPr txBox="1"/>
          <p:nvPr/>
        </p:nvSpPr>
        <p:spPr bwMode="auto">
          <a:xfrm>
            <a:off x="457200" y="2054087"/>
            <a:ext cx="6639339" cy="1212896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Yes, by way of </a:t>
            </a:r>
            <a:r>
              <a:rPr lang="en-US" b="1" dirty="0">
                <a:latin typeface="+mj-lt"/>
              </a:rPr>
              <a:t>application to court </a:t>
            </a:r>
            <a:r>
              <a:rPr lang="en-US" dirty="0">
                <a:latin typeface="+mj-lt"/>
              </a:rPr>
              <a:t>for an order declaring that your matrimonial property regime has changed</a:t>
            </a:r>
          </a:p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You will then have to </a:t>
            </a:r>
            <a:r>
              <a:rPr lang="en-US" b="1" dirty="0">
                <a:latin typeface="+mj-lt"/>
              </a:rPr>
              <a:t>register a postnuptial contract</a:t>
            </a:r>
            <a:endParaRPr lang="en-Z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183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496956" y="661149"/>
            <a:ext cx="6168887" cy="96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HOW CAN I ENSURE MY SPOUSE IS PROTECTED UPON DEATH IF WE ARE MARRIED OUT OF COMMUNITY OF PROPERTY?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CDE87-1A52-4C96-A7B4-AD33ACE6CC7A}"/>
              </a:ext>
            </a:extLst>
          </p:cNvPr>
          <p:cNvSpPr txBox="1"/>
          <p:nvPr/>
        </p:nvSpPr>
        <p:spPr bwMode="auto">
          <a:xfrm>
            <a:off x="261729" y="2146853"/>
            <a:ext cx="6639339" cy="726609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Ensure that your </a:t>
            </a:r>
            <a:r>
              <a:rPr lang="en-US" b="1" dirty="0">
                <a:latin typeface="+mj-lt"/>
              </a:rPr>
              <a:t>will is updated </a:t>
            </a:r>
            <a:r>
              <a:rPr lang="en-US" dirty="0">
                <a:latin typeface="+mj-lt"/>
              </a:rPr>
              <a:t>to provide that your </a:t>
            </a:r>
            <a:r>
              <a:rPr lang="en-US" b="1" dirty="0">
                <a:latin typeface="+mj-lt"/>
              </a:rPr>
              <a:t>spouse</a:t>
            </a:r>
            <a:r>
              <a:rPr lang="en-US" dirty="0">
                <a:latin typeface="+mj-lt"/>
              </a:rPr>
              <a:t> will be a </a:t>
            </a:r>
            <a:r>
              <a:rPr lang="en-US" b="1" dirty="0">
                <a:latin typeface="+mj-lt"/>
              </a:rPr>
              <a:t>beneficiary</a:t>
            </a:r>
            <a:r>
              <a:rPr lang="en-US" dirty="0">
                <a:latin typeface="+mj-lt"/>
              </a:rPr>
              <a:t> and </a:t>
            </a:r>
            <a:r>
              <a:rPr lang="en-US" b="1" dirty="0">
                <a:latin typeface="+mj-lt"/>
              </a:rPr>
              <a:t>inherit</a:t>
            </a:r>
            <a:r>
              <a:rPr lang="en-US" dirty="0">
                <a:latin typeface="+mj-lt"/>
              </a:rPr>
              <a:t> from your estate </a:t>
            </a:r>
            <a:endParaRPr lang="en-Z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45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496956" y="661149"/>
            <a:ext cx="6168887" cy="96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I UNDERSTAND, NOW WHAT?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CDE87-1A52-4C96-A7B4-AD33ACE6CC7A}"/>
              </a:ext>
            </a:extLst>
          </p:cNvPr>
          <p:cNvSpPr txBox="1"/>
          <p:nvPr/>
        </p:nvSpPr>
        <p:spPr bwMode="auto">
          <a:xfrm>
            <a:off x="440141" y="1783548"/>
            <a:ext cx="7895476" cy="2210092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Please feel free to contact us if you understand the various options available and would like us to assist you with the drafting and execution of an antenuptial contract. </a:t>
            </a:r>
          </a:p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We will then request you to provide us with your details to draft the contract (full names, ID number, date of marriage etc.) and </a:t>
            </a:r>
            <a:r>
              <a:rPr lang="en-US" b="1">
                <a:latin typeface="+mj-lt"/>
              </a:rPr>
              <a:t>schedule an </a:t>
            </a:r>
            <a:r>
              <a:rPr lang="en-US" b="1" dirty="0">
                <a:latin typeface="+mj-lt"/>
              </a:rPr>
              <a:t>appointment for the signing </a:t>
            </a:r>
            <a:r>
              <a:rPr lang="en-US" dirty="0">
                <a:latin typeface="+mj-lt"/>
              </a:rPr>
              <a:t>of the contract before your big day. </a:t>
            </a:r>
            <a:endParaRPr lang="en-Z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7639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496956" y="661149"/>
            <a:ext cx="6168887" cy="96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WHAT DO WE DO IF WE STILL HAVE SOME QUESTIONS?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CDE87-1A52-4C96-A7B4-AD33ACE6CC7A}"/>
              </a:ext>
            </a:extLst>
          </p:cNvPr>
          <p:cNvSpPr txBox="1"/>
          <p:nvPr/>
        </p:nvSpPr>
        <p:spPr bwMode="auto">
          <a:xfrm>
            <a:off x="440141" y="1783548"/>
            <a:ext cx="7895476" cy="2850267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If you still need some assistance to understand the options available, please feel free to </a:t>
            </a:r>
            <a:r>
              <a:rPr lang="en-US" b="1" dirty="0">
                <a:latin typeface="+mj-lt"/>
              </a:rPr>
              <a:t>contact Joané van Twisk to arrange for a consultation </a:t>
            </a:r>
            <a:r>
              <a:rPr lang="en-US" dirty="0">
                <a:latin typeface="+mj-lt"/>
              </a:rPr>
              <a:t>in order to answer all your questions and explain various types of regimes in more detail. </a:t>
            </a:r>
          </a:p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Contact details: 012 425 3445 / </a:t>
            </a:r>
            <a:r>
              <a:rPr lang="en-US" dirty="0">
                <a:latin typeface="+mj-lt"/>
                <a:hlinkClick r:id="rId2"/>
              </a:rPr>
              <a:t>jvantwisk@macrobert.co.za</a:t>
            </a:r>
            <a:r>
              <a:rPr lang="en-US" dirty="0">
                <a:latin typeface="+mj-lt"/>
              </a:rPr>
              <a:t> </a:t>
            </a:r>
          </a:p>
          <a:p>
            <a:pPr marL="173038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</a:pPr>
            <a:endParaRPr lang="en-US" dirty="0">
              <a:latin typeface="+mj-lt"/>
            </a:endParaRPr>
          </a:p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endParaRPr lang="en-Z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297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5E7F-55CF-4523-94CB-89EC5CB8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6743"/>
            <a:ext cx="6335486" cy="45719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INTRODUCTION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32463-E51E-47B6-A7FA-0C4006CE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8E2B2-9154-4077-90A1-ADBD76531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DF38C-9CB7-4D00-BF69-3AF7AFDE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A748A-0AEA-445A-B60D-3A1353C9B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16" t="36102" r="65172" b="45746"/>
          <a:stretch/>
        </p:blipFill>
        <p:spPr>
          <a:xfrm>
            <a:off x="4226558" y="4221441"/>
            <a:ext cx="2078074" cy="2067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7348E3-D9FC-4635-B25F-BFF040BBE1F1}"/>
              </a:ext>
            </a:extLst>
          </p:cNvPr>
          <p:cNvPicPr/>
          <p:nvPr/>
        </p:nvPicPr>
        <p:blipFill rotWithShape="1">
          <a:blip r:embed="rId3"/>
          <a:srcRect l="54745" t="34680" r="38217" b="41029"/>
          <a:stretch/>
        </p:blipFill>
        <p:spPr bwMode="auto">
          <a:xfrm>
            <a:off x="6792686" y="1379009"/>
            <a:ext cx="1889423" cy="1825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95A4FE-A710-4BF4-9D83-5BA7ADC9394D}"/>
              </a:ext>
            </a:extLst>
          </p:cNvPr>
          <p:cNvSpPr txBox="1"/>
          <p:nvPr/>
        </p:nvSpPr>
        <p:spPr bwMode="auto">
          <a:xfrm>
            <a:off x="5414615" y="3509249"/>
            <a:ext cx="3876522" cy="1292662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89013" lvl="1" indent="-358775" algn="ctr" defTabSz="1079500"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1400" b="1" dirty="0">
                <a:solidFill>
                  <a:srgbClr val="006227"/>
                </a:solidFill>
              </a:rPr>
              <a:t>JOANÉ VAN TWISK </a:t>
            </a:r>
          </a:p>
          <a:p>
            <a:pPr marL="989013" lvl="1" indent="-358775" algn="ctr" defTabSz="1079500"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1200" b="1" dirty="0">
                <a:solidFill>
                  <a:srgbClr val="006227"/>
                </a:solidFill>
              </a:rPr>
              <a:t>  ASSOCIATE</a:t>
            </a:r>
          </a:p>
          <a:p>
            <a:pPr marL="989013" lvl="1" indent="-358775" algn="ctr" defTabSz="1079500"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endParaRPr lang="en-US" sz="1200" b="1" dirty="0">
              <a:solidFill>
                <a:srgbClr val="00622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C3B72-0030-4D09-AFA0-F81445D1722D}"/>
              </a:ext>
            </a:extLst>
          </p:cNvPr>
          <p:cNvSpPr txBox="1"/>
          <p:nvPr/>
        </p:nvSpPr>
        <p:spPr bwMode="auto">
          <a:xfrm>
            <a:off x="6166483" y="4326099"/>
            <a:ext cx="2658466" cy="612155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358775" algn="ctr" defTabSz="10795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1200" dirty="0">
                <a:latin typeface="+mj-lt"/>
              </a:rPr>
              <a:t>        </a:t>
            </a:r>
            <a:r>
              <a:rPr lang="en-US" sz="1200" b="1" u="sng" dirty="0">
                <a:latin typeface="+mj-lt"/>
              </a:rPr>
              <a:t>Area of expertise:    </a:t>
            </a:r>
            <a:r>
              <a:rPr lang="en-US" sz="1200" b="1" dirty="0">
                <a:latin typeface="+mj-lt"/>
              </a:rPr>
              <a:t>Property Law</a:t>
            </a:r>
            <a:endParaRPr lang="en-ZA" sz="1200" b="1" dirty="0">
              <a:latin typeface="+mj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3A9F2-7869-42D1-8740-5919BB1E13B3}"/>
              </a:ext>
            </a:extLst>
          </p:cNvPr>
          <p:cNvSpPr txBox="1">
            <a:spLocks/>
          </p:cNvSpPr>
          <p:nvPr/>
        </p:nvSpPr>
        <p:spPr>
          <a:xfrm>
            <a:off x="457200" y="960436"/>
            <a:ext cx="8229600" cy="51657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2000" b="1" u="sng" dirty="0"/>
              <a:t>WHO WE ARE: </a:t>
            </a:r>
            <a:endParaRPr lang="en-US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Nationwide footprint with offices in: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PTA, JHB, CT, DBN; and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Countrywide Correspondent Network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</a:t>
            </a:r>
            <a:r>
              <a:rPr lang="en-ZA" sz="2000" dirty="0"/>
              <a:t>25 Year Existence / History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5</a:t>
            </a:r>
            <a:r>
              <a:rPr lang="en-ZA" sz="2000" dirty="0"/>
              <a:t>1% Black-Owned (Level 1 BBBEE</a:t>
            </a:r>
            <a:r>
              <a:rPr lang="en-ZA" sz="2000" dirty="0">
                <a:solidFill>
                  <a:srgbClr val="999999"/>
                </a:solidFill>
              </a:rPr>
              <a:t> </a:t>
            </a:r>
            <a:r>
              <a:rPr lang="en-ZA" sz="2000" dirty="0"/>
              <a:t>Contributor)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37% Female Representation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56 Qualified Attorneys 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/>
              <a:t>457 Staff Compliment </a:t>
            </a:r>
          </a:p>
          <a:p>
            <a:pPr>
              <a:lnSpc>
                <a:spcPct val="150000"/>
              </a:lnSpc>
            </a:pPr>
            <a:r>
              <a:rPr lang="en-ZA" sz="2000" dirty="0"/>
              <a:t>ISO Certified – first firm in SA </a:t>
            </a:r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87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496956" y="661149"/>
            <a:ext cx="6168887" cy="96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HOW MUCH WILL THIS COST US?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CDE87-1A52-4C96-A7B4-AD33ACE6CC7A}"/>
              </a:ext>
            </a:extLst>
          </p:cNvPr>
          <p:cNvSpPr txBox="1"/>
          <p:nvPr/>
        </p:nvSpPr>
        <p:spPr bwMode="auto">
          <a:xfrm>
            <a:off x="440141" y="1783548"/>
            <a:ext cx="7895476" cy="4487639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As discussed at the expo, we are offering </a:t>
            </a:r>
            <a:r>
              <a:rPr lang="en-US" b="1" dirty="0">
                <a:latin typeface="+mj-lt"/>
              </a:rPr>
              <a:t>discounted packages </a:t>
            </a:r>
            <a:r>
              <a:rPr lang="en-US" dirty="0">
                <a:latin typeface="+mj-lt"/>
              </a:rPr>
              <a:t>to all brides and grooms who attended the wedding expo. </a:t>
            </a:r>
          </a:p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Pop us an email </a:t>
            </a:r>
            <a:r>
              <a:rPr lang="en-US" dirty="0">
                <a:latin typeface="+mj-lt"/>
              </a:rPr>
              <a:t>so that we can assist and provide you with our discounted packages. </a:t>
            </a:r>
          </a:p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Please note that these discounted packages are valid until the end of </a:t>
            </a:r>
            <a:r>
              <a:rPr lang="en-US" b="1" u="sng" dirty="0">
                <a:latin typeface="+mj-lt"/>
              </a:rPr>
              <a:t>February 2023</a:t>
            </a:r>
            <a:r>
              <a:rPr lang="en-US" dirty="0">
                <a:latin typeface="+mj-lt"/>
              </a:rPr>
              <a:t>. BUT don’t worry, you can register your contract months in advance in order to finalize all the legal formalities and focus on the fun details prior to your big day! </a:t>
            </a:r>
          </a:p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173038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</a:pPr>
            <a:endParaRPr lang="en-US" dirty="0">
              <a:latin typeface="+mj-lt"/>
            </a:endParaRPr>
          </a:p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endParaRPr lang="en-Z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7328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3068C-BEBB-4870-8037-2687BE9D6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Questions &amp; Consultations – feel free to contact us: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1FD94-A3CA-4282-ACEA-A31FBC2D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BB51F-8520-44F8-8BF9-ED8663C61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18228-8519-4594-B7B7-E6E70F22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pic>
        <p:nvPicPr>
          <p:cNvPr id="7" name="Picture 5" descr="C:\Users\trengecas\AppData\Local\Microsoft\Windows\INetCache\IE\UNKTH177\green-question-mark-2[1].jpg">
            <a:extLst>
              <a:ext uri="{FF2B5EF4-FFF2-40B4-BE49-F238E27FC236}">
                <a16:creationId xmlns:a16="http://schemas.microsoft.com/office/drawing/2014/main" id="{C7B61E7D-815B-4F55-A7B4-1E18B3E5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96" y="2149238"/>
            <a:ext cx="2439134" cy="308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D71F99-E266-4C48-BC1F-B15E7CB9B655}"/>
              </a:ext>
            </a:extLst>
          </p:cNvPr>
          <p:cNvSpPr txBox="1"/>
          <p:nvPr/>
        </p:nvSpPr>
        <p:spPr bwMode="auto">
          <a:xfrm>
            <a:off x="1758470" y="3881326"/>
            <a:ext cx="4232255" cy="236988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89013" lvl="1" indent="-358775" algn="ctr" defTabSz="1079500"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1400" b="1" dirty="0">
                <a:solidFill>
                  <a:srgbClr val="006227"/>
                </a:solidFill>
              </a:rPr>
              <a:t>JOANÉ VAN TWISK </a:t>
            </a:r>
          </a:p>
          <a:p>
            <a:pPr marL="989013" lvl="1" indent="-358775" algn="ctr" defTabSz="1079500"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1200" b="1" dirty="0">
                <a:solidFill>
                  <a:srgbClr val="006227"/>
                </a:solidFill>
              </a:rPr>
              <a:t>  ASSOCIATE</a:t>
            </a:r>
          </a:p>
          <a:p>
            <a:pPr marL="989013" lvl="1" indent="-358775" algn="ctr" defTabSz="1079500"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endParaRPr lang="en-US" sz="1200" b="1" dirty="0">
              <a:solidFill>
                <a:srgbClr val="006227"/>
              </a:solidFill>
            </a:endParaRPr>
          </a:p>
          <a:p>
            <a:pPr marL="989013" lvl="1" indent="-358775" algn="ctr" defTabSz="1079500"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1400" b="1" dirty="0">
                <a:solidFill>
                  <a:srgbClr val="006227"/>
                </a:solidFill>
              </a:rPr>
              <a:t>Tel</a:t>
            </a:r>
            <a:r>
              <a:rPr lang="en-US" sz="1200" b="1" dirty="0">
                <a:solidFill>
                  <a:srgbClr val="006227"/>
                </a:solidFill>
              </a:rPr>
              <a:t>: </a:t>
            </a:r>
            <a:r>
              <a:rPr lang="en-US" sz="1400" b="1" dirty="0">
                <a:solidFill>
                  <a:srgbClr val="006227"/>
                </a:solidFill>
              </a:rPr>
              <a:t>012 425 3445 </a:t>
            </a:r>
          </a:p>
          <a:p>
            <a:pPr marL="989013" lvl="1" indent="-358775" defTabSz="1079500"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1400" b="1" dirty="0">
                <a:solidFill>
                  <a:srgbClr val="006227"/>
                </a:solidFill>
              </a:rPr>
              <a:t>     </a:t>
            </a:r>
            <a:r>
              <a:rPr lang="en-US" sz="1600" b="1" dirty="0">
                <a:solidFill>
                  <a:srgbClr val="006227"/>
                </a:solidFill>
              </a:rPr>
              <a:t>Email: </a:t>
            </a:r>
            <a:r>
              <a:rPr lang="en-US" sz="1600" dirty="0">
                <a:solidFill>
                  <a:srgbClr val="006227"/>
                </a:solidFill>
                <a:hlinkClick r:id="rId3"/>
              </a:rPr>
              <a:t>jvantwisk@macrobert.co.za</a:t>
            </a:r>
            <a:r>
              <a:rPr lang="en-US" sz="1600" dirty="0">
                <a:solidFill>
                  <a:srgbClr val="006227"/>
                </a:solidFill>
              </a:rPr>
              <a:t>  </a:t>
            </a:r>
            <a:endParaRPr lang="en-US" sz="1400" dirty="0">
              <a:solidFill>
                <a:srgbClr val="00622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F2F56A-CF9F-42AB-B6C0-9BA31FBBAF21}"/>
              </a:ext>
            </a:extLst>
          </p:cNvPr>
          <p:cNvPicPr/>
          <p:nvPr/>
        </p:nvPicPr>
        <p:blipFill rotWithShape="1">
          <a:blip r:embed="rId4"/>
          <a:srcRect l="54745" t="34680" r="38217" b="41029"/>
          <a:stretch/>
        </p:blipFill>
        <p:spPr bwMode="auto">
          <a:xfrm>
            <a:off x="3167415" y="1934775"/>
            <a:ext cx="1889423" cy="1825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01B409-2C03-489B-9C1B-7119B76B9874}"/>
              </a:ext>
            </a:extLst>
          </p:cNvPr>
          <p:cNvSpPr txBox="1"/>
          <p:nvPr/>
        </p:nvSpPr>
        <p:spPr bwMode="auto">
          <a:xfrm>
            <a:off x="2574711" y="4632177"/>
            <a:ext cx="2658466" cy="612155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358775" algn="ctr" defTabSz="10795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1200" dirty="0">
                <a:latin typeface="+mj-lt"/>
              </a:rPr>
              <a:t>        </a:t>
            </a:r>
            <a:r>
              <a:rPr lang="en-US" sz="1200" b="1" u="sng" dirty="0">
                <a:latin typeface="+mj-lt"/>
              </a:rPr>
              <a:t>Area of expertise:    </a:t>
            </a:r>
            <a:r>
              <a:rPr lang="en-US" sz="1200" b="1" dirty="0">
                <a:latin typeface="+mj-lt"/>
              </a:rPr>
              <a:t>Property Law</a:t>
            </a:r>
            <a:endParaRPr lang="en-ZA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402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E313801-B529-4141-8953-2851C7AC9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0213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5E487-BA47-4851-A783-BF180EBBC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581"/>
            <a:ext cx="8502240" cy="57522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40AE6-DD54-426F-8C2C-24C4BBB2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5C87E-7267-4807-A554-77701F2B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229A2-EE4A-4414-ABF4-954AAEF5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B0C65B4-291C-4285-A026-44E1C0F35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467013"/>
              </p:ext>
            </p:extLst>
          </p:nvPr>
        </p:nvGraphicFramePr>
        <p:xfrm>
          <a:off x="818707" y="1676380"/>
          <a:ext cx="7868093" cy="4722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165A6C2-0791-4242-9EEB-26682A94B769}"/>
              </a:ext>
            </a:extLst>
          </p:cNvPr>
          <p:cNvSpPr/>
          <p:nvPr/>
        </p:nvSpPr>
        <p:spPr>
          <a:xfrm>
            <a:off x="681993" y="672672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WHAT WE DO: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MacRobert Incorporated represents clients in the following fields: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555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0" y="965476"/>
            <a:ext cx="7038591" cy="835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WHAT IS AN ANTENUPTIAL CONTRACT?</a:t>
            </a:r>
            <a:br>
              <a:rPr lang="en-GB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8A090-A168-43F2-823A-1057163F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85" y="1962978"/>
            <a:ext cx="7668768" cy="293204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An antenuptial contract is an </a:t>
            </a:r>
            <a:r>
              <a:rPr lang="en-US" sz="2800" b="1" dirty="0"/>
              <a:t>agreement</a:t>
            </a:r>
            <a:r>
              <a:rPr lang="en-US" sz="2800" dirty="0"/>
              <a:t> entered into between </a:t>
            </a:r>
            <a:r>
              <a:rPr lang="en-US" sz="2800" b="1" dirty="0"/>
              <a:t>prospective spouses </a:t>
            </a:r>
            <a:r>
              <a:rPr lang="en-US" sz="2800" dirty="0"/>
              <a:t>which regulates the manner in which their </a:t>
            </a:r>
            <a:r>
              <a:rPr lang="en-US" sz="2800" b="1" dirty="0"/>
              <a:t>estates</a:t>
            </a:r>
            <a:r>
              <a:rPr lang="en-US" sz="2800" dirty="0"/>
              <a:t> are </a:t>
            </a:r>
            <a:r>
              <a:rPr lang="en-US" sz="2800" b="1" dirty="0"/>
              <a:t>distributed</a:t>
            </a:r>
            <a:r>
              <a:rPr lang="en-US" sz="2800" dirty="0"/>
              <a:t> on </a:t>
            </a:r>
            <a:r>
              <a:rPr lang="en-US" sz="2800" b="1" dirty="0"/>
              <a:t>dissolution</a:t>
            </a:r>
            <a:r>
              <a:rPr lang="en-US" sz="2800" dirty="0"/>
              <a:t> of the marriage. 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4676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7BE8448-7032-4A87-908D-B6E22E995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92393"/>
              </p:ext>
            </p:extLst>
          </p:nvPr>
        </p:nvGraphicFramePr>
        <p:xfrm>
          <a:off x="1524000" y="1522067"/>
          <a:ext cx="6096000" cy="353363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361967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702090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09292599"/>
                    </a:ext>
                  </a:extLst>
                </a:gridCol>
              </a:tblGrid>
              <a:tr h="763933">
                <a:tc gridSpan="3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DIFFERENT TYPE OF MARRIAGE REGIMES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799772"/>
                  </a:ext>
                </a:extLst>
              </a:tr>
              <a:tr h="48370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1883"/>
                  </a:ext>
                </a:extLst>
              </a:tr>
              <a:tr h="76393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COMMUNITY OF PROPERTY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OUT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OF COMMUNITY OF PROPERTY WITH THE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EXCLUSION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OF THE ACCRUAL SYSTEM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OUT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OF COMMUNITY OF PROPERTY WITH THE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INCLUSION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OF THE ACCRUAL SYSTEM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499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02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0" y="965476"/>
            <a:ext cx="7038591" cy="835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IN COMMUNITY OF PROPERTY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8A090-A168-43F2-823A-1057163F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85" y="2140148"/>
            <a:ext cx="4019915" cy="2932043"/>
          </a:xfrm>
        </p:spPr>
        <p:txBody>
          <a:bodyPr>
            <a:normAutofit/>
          </a:bodyPr>
          <a:lstStyle/>
          <a:p>
            <a:r>
              <a:rPr lang="en-US" sz="2400" dirty="0"/>
              <a:t>No antenuptial contract </a:t>
            </a:r>
          </a:p>
          <a:p>
            <a:r>
              <a:rPr lang="en-US" sz="2400" dirty="0"/>
              <a:t>“</a:t>
            </a:r>
            <a:r>
              <a:rPr lang="en-US" sz="2400" b="1" i="1" dirty="0"/>
              <a:t>What’s mine is yours</a:t>
            </a:r>
            <a:r>
              <a:rPr lang="en-US" sz="2400" b="1" dirty="0"/>
              <a:t>” </a:t>
            </a:r>
          </a:p>
          <a:p>
            <a:r>
              <a:rPr lang="en-US" sz="2400" dirty="0"/>
              <a:t>Joint estate </a:t>
            </a:r>
          </a:p>
          <a:p>
            <a:r>
              <a:rPr lang="en-US" sz="2400" dirty="0"/>
              <a:t>Equally share in each other’s assets and liabilities </a:t>
            </a:r>
            <a:endParaRPr lang="en-ZA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4F1110-5E9A-461C-9217-AE6DA0FF8BDC}"/>
              </a:ext>
            </a:extLst>
          </p:cNvPr>
          <p:cNvSpPr/>
          <p:nvPr/>
        </p:nvSpPr>
        <p:spPr>
          <a:xfrm>
            <a:off x="4863548" y="1962978"/>
            <a:ext cx="3564835" cy="35366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F555F9-7D81-46BD-A0C9-8B92EE811489}"/>
              </a:ext>
            </a:extLst>
          </p:cNvPr>
          <p:cNvSpPr txBox="1"/>
          <p:nvPr/>
        </p:nvSpPr>
        <p:spPr bwMode="auto">
          <a:xfrm>
            <a:off x="5232817" y="2253472"/>
            <a:ext cx="2382168" cy="3391954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2800" b="1" dirty="0">
                <a:latin typeface="+mj-lt"/>
              </a:rPr>
              <a:t>A &amp; B</a:t>
            </a:r>
            <a:endParaRPr lang="en-US" dirty="0">
              <a:latin typeface="+mj-lt"/>
            </a:endParaRP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dirty="0">
                <a:latin typeface="+mj-lt"/>
              </a:rPr>
              <a:t>Motor vehicles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dirty="0">
                <a:latin typeface="+mj-lt"/>
              </a:rPr>
              <a:t>House 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dirty="0">
                <a:latin typeface="+mj-lt"/>
              </a:rPr>
              <a:t>Furniture 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dirty="0">
                <a:latin typeface="+mj-lt"/>
              </a:rPr>
              <a:t>Credit cards 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dirty="0">
                <a:latin typeface="+mj-lt"/>
              </a:rPr>
              <a:t>Loans 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dirty="0">
                <a:latin typeface="+mj-lt"/>
              </a:rPr>
              <a:t>Clothing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dirty="0">
                <a:latin typeface="+mj-lt"/>
              </a:rPr>
              <a:t>Salaries  </a:t>
            </a:r>
          </a:p>
          <a:p>
            <a:pPr marL="531813" indent="-358775" defTabSz="1079500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endParaRPr lang="en-Z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995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0" y="794953"/>
            <a:ext cx="7038591" cy="835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OUT OF COMMUNITY OF PROPERTY WITH </a:t>
            </a:r>
            <a:r>
              <a:rPr lang="en-GB" sz="2400" u="sng" dirty="0">
                <a:solidFill>
                  <a:schemeClr val="tx1"/>
                </a:solidFill>
              </a:rPr>
              <a:t>EXCLUSION</a:t>
            </a:r>
            <a:r>
              <a:rPr lang="en-GB" sz="2400" dirty="0">
                <a:solidFill>
                  <a:schemeClr val="tx1"/>
                </a:solidFill>
              </a:rPr>
              <a:t> OF THE ACCRUAL SYSTEM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8A090-A168-43F2-823A-1057163F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85" y="2140148"/>
            <a:ext cx="7704019" cy="1862009"/>
          </a:xfrm>
        </p:spPr>
        <p:txBody>
          <a:bodyPr>
            <a:normAutofit/>
          </a:bodyPr>
          <a:lstStyle/>
          <a:p>
            <a:r>
              <a:rPr lang="en-US" sz="2400" dirty="0"/>
              <a:t>Conclude </a:t>
            </a:r>
            <a:r>
              <a:rPr lang="en-US" sz="2400" b="1" dirty="0"/>
              <a:t>antenuptial contract</a:t>
            </a:r>
          </a:p>
          <a:p>
            <a:r>
              <a:rPr lang="en-US" sz="2400" b="1" dirty="0"/>
              <a:t>Two separate estates </a:t>
            </a:r>
            <a:r>
              <a:rPr lang="en-US" sz="2400" dirty="0"/>
              <a:t>for duration of marriage and upon dissolution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4F1110-5E9A-461C-9217-AE6DA0FF8BDC}"/>
              </a:ext>
            </a:extLst>
          </p:cNvPr>
          <p:cNvSpPr/>
          <p:nvPr/>
        </p:nvSpPr>
        <p:spPr>
          <a:xfrm>
            <a:off x="5873937" y="3750365"/>
            <a:ext cx="2382167" cy="231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F555F9-7D81-46BD-A0C9-8B92EE811489}"/>
              </a:ext>
            </a:extLst>
          </p:cNvPr>
          <p:cNvSpPr txBox="1"/>
          <p:nvPr/>
        </p:nvSpPr>
        <p:spPr bwMode="auto">
          <a:xfrm>
            <a:off x="5634993" y="3719646"/>
            <a:ext cx="2382167" cy="2727157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2000" b="1" dirty="0">
                <a:latin typeface="+mj-lt"/>
              </a:rPr>
              <a:t>B</a:t>
            </a:r>
            <a:endParaRPr lang="en-US" sz="1400" dirty="0">
              <a:latin typeface="+mj-lt"/>
            </a:endParaRP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Motor vehicle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House (or half share in house) 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Credit card 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Loan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Clothing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Salary </a:t>
            </a:r>
          </a:p>
          <a:p>
            <a:pPr marL="531813" indent="-358775" defTabSz="1079500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endParaRPr lang="en-ZA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5676EF-CD64-419C-AEDF-CD0A8C6394F2}"/>
              </a:ext>
            </a:extLst>
          </p:cNvPr>
          <p:cNvSpPr/>
          <p:nvPr/>
        </p:nvSpPr>
        <p:spPr>
          <a:xfrm>
            <a:off x="691451" y="3697427"/>
            <a:ext cx="2382167" cy="231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466589-DCAB-4866-A32E-8162D25E49A4}"/>
              </a:ext>
            </a:extLst>
          </p:cNvPr>
          <p:cNvSpPr txBox="1"/>
          <p:nvPr/>
        </p:nvSpPr>
        <p:spPr bwMode="auto">
          <a:xfrm>
            <a:off x="512243" y="3669024"/>
            <a:ext cx="2382167" cy="2727157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2000" b="1" dirty="0">
                <a:latin typeface="+mj-lt"/>
              </a:rPr>
              <a:t>A</a:t>
            </a:r>
            <a:endParaRPr lang="en-US" sz="1400" dirty="0">
              <a:latin typeface="+mj-lt"/>
            </a:endParaRP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Motor vehicle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House (or half share in house) 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Credit card 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Loan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Clothing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Salary </a:t>
            </a:r>
          </a:p>
          <a:p>
            <a:pPr marL="531813" indent="-358775" defTabSz="1079500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endParaRPr lang="en-ZA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988B4-2E31-4684-B41F-5A72792E866D}"/>
              </a:ext>
            </a:extLst>
          </p:cNvPr>
          <p:cNvSpPr txBox="1"/>
          <p:nvPr/>
        </p:nvSpPr>
        <p:spPr bwMode="auto">
          <a:xfrm>
            <a:off x="3212984" y="4253603"/>
            <a:ext cx="2521533" cy="1200329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“</a:t>
            </a:r>
            <a:r>
              <a:rPr lang="en-US" b="1" i="1" dirty="0"/>
              <a:t>What’s mine is mine </a:t>
            </a:r>
          </a:p>
          <a:p>
            <a:pPr algn="ctr"/>
            <a:r>
              <a:rPr lang="en-US" b="1" i="1" dirty="0"/>
              <a:t>and </a:t>
            </a:r>
          </a:p>
          <a:p>
            <a:pPr algn="ctr"/>
            <a:r>
              <a:rPr lang="en-US" b="1" i="1" dirty="0"/>
              <a:t>what’s yours is yours”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621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0" y="794953"/>
            <a:ext cx="7038591" cy="835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OUT OF COMMUNITY OF PROPERTY WITH </a:t>
            </a:r>
            <a:r>
              <a:rPr lang="en-GB" sz="2400" u="sng" dirty="0">
                <a:solidFill>
                  <a:schemeClr val="tx1"/>
                </a:solidFill>
              </a:rPr>
              <a:t>INCLUSION</a:t>
            </a:r>
            <a:r>
              <a:rPr lang="en-GB" sz="2400" dirty="0">
                <a:solidFill>
                  <a:schemeClr val="tx1"/>
                </a:solidFill>
              </a:rPr>
              <a:t> OF THE ACCRUAL SYSTEM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8A090-A168-43F2-823A-1057163F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28" y="2228066"/>
            <a:ext cx="7704019" cy="1862009"/>
          </a:xfrm>
        </p:spPr>
        <p:txBody>
          <a:bodyPr>
            <a:normAutofit/>
          </a:bodyPr>
          <a:lstStyle/>
          <a:p>
            <a:r>
              <a:rPr lang="en-US" sz="2400" dirty="0"/>
              <a:t>Conclude </a:t>
            </a:r>
            <a:r>
              <a:rPr lang="en-US" sz="2400" b="1" dirty="0"/>
              <a:t>antenuptial contract</a:t>
            </a:r>
          </a:p>
          <a:p>
            <a:r>
              <a:rPr lang="en-US" sz="2400" b="1" dirty="0"/>
              <a:t>Also two separate estates </a:t>
            </a:r>
            <a:r>
              <a:rPr lang="en-US" sz="2400" dirty="0"/>
              <a:t>for </a:t>
            </a:r>
            <a:r>
              <a:rPr lang="en-US" sz="2400" u="sng" dirty="0"/>
              <a:t>duration of marriage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4F1110-5E9A-461C-9217-AE6DA0FF8BDC}"/>
              </a:ext>
            </a:extLst>
          </p:cNvPr>
          <p:cNvSpPr/>
          <p:nvPr/>
        </p:nvSpPr>
        <p:spPr>
          <a:xfrm>
            <a:off x="5873937" y="3750365"/>
            <a:ext cx="2382167" cy="231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F555F9-7D81-46BD-A0C9-8B92EE811489}"/>
              </a:ext>
            </a:extLst>
          </p:cNvPr>
          <p:cNvSpPr txBox="1"/>
          <p:nvPr/>
        </p:nvSpPr>
        <p:spPr bwMode="auto">
          <a:xfrm>
            <a:off x="5634993" y="3719646"/>
            <a:ext cx="2382167" cy="2727157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2000" b="1" dirty="0">
                <a:latin typeface="+mj-lt"/>
              </a:rPr>
              <a:t>B</a:t>
            </a:r>
            <a:endParaRPr lang="en-US" sz="1400" dirty="0">
              <a:latin typeface="+mj-lt"/>
            </a:endParaRP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Motor vehicle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House (or half share in house) 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Credit card 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Loan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Clothing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Salary </a:t>
            </a:r>
          </a:p>
          <a:p>
            <a:pPr marL="531813" indent="-358775" defTabSz="1079500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endParaRPr lang="en-ZA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5676EF-CD64-419C-AEDF-CD0A8C6394F2}"/>
              </a:ext>
            </a:extLst>
          </p:cNvPr>
          <p:cNvSpPr/>
          <p:nvPr/>
        </p:nvSpPr>
        <p:spPr>
          <a:xfrm>
            <a:off x="691451" y="3697427"/>
            <a:ext cx="2382167" cy="231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466589-DCAB-4866-A32E-8162D25E49A4}"/>
              </a:ext>
            </a:extLst>
          </p:cNvPr>
          <p:cNvSpPr txBox="1"/>
          <p:nvPr/>
        </p:nvSpPr>
        <p:spPr bwMode="auto">
          <a:xfrm>
            <a:off x="512243" y="3669024"/>
            <a:ext cx="2382167" cy="2727157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2000" b="1" dirty="0">
                <a:latin typeface="+mj-lt"/>
              </a:rPr>
              <a:t>A</a:t>
            </a:r>
            <a:endParaRPr lang="en-US" sz="1400" dirty="0">
              <a:latin typeface="+mj-lt"/>
            </a:endParaRP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Motor vehicle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House (or half share in house) 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Credit card 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Loan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Clothing</a:t>
            </a:r>
          </a:p>
          <a:p>
            <a:pPr marL="531813" indent="-180000" algn="ctr" defTabSz="1079500" eaLnBrk="1" hangingPunct="1">
              <a:lnSpc>
                <a:spcPct val="120000"/>
              </a:lnSpc>
              <a:buClr>
                <a:srgbClr val="005500"/>
              </a:buClr>
            </a:pPr>
            <a:r>
              <a:rPr lang="en-US" sz="1400" dirty="0">
                <a:latin typeface="+mj-lt"/>
              </a:rPr>
              <a:t>Salary </a:t>
            </a:r>
          </a:p>
          <a:p>
            <a:pPr marL="531813" indent="-358775" defTabSz="1079500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endParaRPr lang="en-ZA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988B4-2E31-4684-B41F-5A72792E866D}"/>
              </a:ext>
            </a:extLst>
          </p:cNvPr>
          <p:cNvSpPr txBox="1"/>
          <p:nvPr/>
        </p:nvSpPr>
        <p:spPr bwMode="auto">
          <a:xfrm>
            <a:off x="3212984" y="4253603"/>
            <a:ext cx="2521533" cy="1200329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“</a:t>
            </a:r>
            <a:r>
              <a:rPr lang="en-US" b="1" i="1" dirty="0"/>
              <a:t>What’s mine is mine </a:t>
            </a:r>
          </a:p>
          <a:p>
            <a:pPr algn="ctr"/>
            <a:r>
              <a:rPr lang="en-US" b="1" i="1" dirty="0"/>
              <a:t>and </a:t>
            </a:r>
          </a:p>
          <a:p>
            <a:pPr algn="ctr"/>
            <a:r>
              <a:rPr lang="en-US" b="1" i="1" dirty="0"/>
              <a:t>what’s yours is yours”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152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457125" y="709250"/>
            <a:ext cx="7038591" cy="835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OUT OF COMMUNITY OF PROPERTY WITH</a:t>
            </a:r>
          </a:p>
          <a:p>
            <a:pPr algn="l">
              <a:lnSpc>
                <a:spcPct val="150000"/>
              </a:lnSpc>
            </a:pPr>
            <a:r>
              <a:rPr lang="en-GB" sz="2000" u="sng" dirty="0">
                <a:solidFill>
                  <a:schemeClr val="tx1"/>
                </a:solidFill>
              </a:rPr>
              <a:t>INCLUSION</a:t>
            </a:r>
            <a:r>
              <a:rPr lang="en-GB" sz="2000" dirty="0">
                <a:solidFill>
                  <a:schemeClr val="tx1"/>
                </a:solidFill>
              </a:rPr>
              <a:t> OF THE ACCRUAL SYSTEM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8A090-A168-43F2-823A-1057163F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85" y="2020917"/>
            <a:ext cx="7704019" cy="2816165"/>
          </a:xfrm>
        </p:spPr>
        <p:txBody>
          <a:bodyPr>
            <a:noAutofit/>
          </a:bodyPr>
          <a:lstStyle/>
          <a:p>
            <a:r>
              <a:rPr lang="en-US" sz="2400" dirty="0"/>
              <a:t>However, on </a:t>
            </a:r>
            <a:r>
              <a:rPr lang="en-US" sz="2400" b="1" dirty="0"/>
              <a:t>date of dissolution </a:t>
            </a:r>
            <a:r>
              <a:rPr lang="en-US" sz="2400" dirty="0"/>
              <a:t>of marriage, the </a:t>
            </a:r>
            <a:r>
              <a:rPr lang="en-US" sz="2400" b="1" dirty="0"/>
              <a:t>growth</a:t>
            </a:r>
            <a:r>
              <a:rPr lang="en-US" sz="2400" dirty="0"/>
              <a:t> of each spouse’s estate is </a:t>
            </a:r>
            <a:r>
              <a:rPr lang="en-US" sz="2400" b="1" dirty="0"/>
              <a:t>calculated</a:t>
            </a:r>
            <a:r>
              <a:rPr lang="en-US" sz="2400" dirty="0"/>
              <a:t> in order to determine how much can be claimed in terms of the accrual system. </a:t>
            </a:r>
          </a:p>
        </p:txBody>
      </p:sp>
    </p:spTree>
    <p:extLst>
      <p:ext uri="{BB962C8B-B14F-4D97-AF65-F5344CB8AC3E}">
        <p14:creationId xmlns:p14="http://schemas.microsoft.com/office/powerpoint/2010/main" val="313889387"/>
      </p:ext>
    </p:extLst>
  </p:cSld>
  <p:clrMapOvr>
    <a:masterClrMapping/>
  </p:clrMapOvr>
</p:sld>
</file>

<file path=ppt/theme/theme1.xml><?xml version="1.0" encoding="utf-8"?>
<a:theme xmlns:a="http://schemas.openxmlformats.org/drawingml/2006/main" name="MacRobert PowerPoint Template Fin Recover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  <a:headEnd/>
          <a:tailEnd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1813" indent="-358775" defTabSz="1079500" eaLnBrk="1" hangingPunct="1">
          <a:lnSpc>
            <a:spcPct val="120000"/>
          </a:lnSpc>
          <a:spcBef>
            <a:spcPts val="1200"/>
          </a:spcBef>
          <a:spcAft>
            <a:spcPts val="1200"/>
          </a:spcAft>
          <a:buClr>
            <a:srgbClr val="005500"/>
          </a:buClr>
          <a:defRPr dirty="0" smtClean="0">
            <a:latin typeface="+mj-lt"/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Presentation Lifehealth April 2019" id="{371BE059-6504-416C-8B46-050ABEF557EC}" vid="{E31656CB-3EEF-4B85-854C-6CDCEB09BB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6108</TotalTime>
  <Words>1481</Words>
  <Application>Microsoft Office PowerPoint</Application>
  <PresentationFormat>On-screen Show (4:3)</PresentationFormat>
  <Paragraphs>255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MacRobert PowerPoint Template Fin Recoveries</vt:lpstr>
      <vt:lpstr>PowerPoint Presentation</vt:lpstr>
      <vt:lpstr>INTRODUCTION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 Basson</dc:creator>
  <cp:lastModifiedBy>Joané Van Twisk</cp:lastModifiedBy>
  <cp:revision>516</cp:revision>
  <cp:lastPrinted>2022-01-24T08:45:19Z</cp:lastPrinted>
  <dcterms:created xsi:type="dcterms:W3CDTF">2016-11-29T10:18:57Z</dcterms:created>
  <dcterms:modified xsi:type="dcterms:W3CDTF">2022-02-02T12:03:45Z</dcterms:modified>
</cp:coreProperties>
</file>